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wdp" ContentType="image/vnd.ms-photo"/>
  <Default Extension="tif" ContentType="image/tiff"/>
  <Default Extension="gif" ContentType="image/gif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5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6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7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8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9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10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11.xml" ContentType="application/vnd.openxmlformats-officedocument.theme+xml"/>
  <Override PartName="/ppt/theme/themeOverride1.xml" ContentType="application/vnd.openxmlformats-officedocument.themeOverrid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12.xml" ContentType="application/vnd.openxmlformats-officedocument.theme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theme/theme13.xml" ContentType="application/vnd.openxmlformats-officedocument.theme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theme/theme14.xml" ContentType="application/vnd.openxmlformats-officedocument.theme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theme/theme15.xml" ContentType="application/vnd.openxmlformats-officedocument.theme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theme/theme16.xml" ContentType="application/vnd.openxmlformats-officedocument.theme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7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8.xml" ContentType="application/vnd.openxmlformats-officedocument.theme+xml"/>
  <Override PartName="/ppt/theme/theme1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5" r:id="rId2"/>
    <p:sldMasterId id="2147483671" r:id="rId3"/>
    <p:sldMasterId id="2147483683" r:id="rId4"/>
    <p:sldMasterId id="2147483697" r:id="rId5"/>
    <p:sldMasterId id="2147483703" r:id="rId6"/>
    <p:sldMasterId id="2147483710" r:id="rId7"/>
    <p:sldMasterId id="2147483718" r:id="rId8"/>
    <p:sldMasterId id="2147483732" r:id="rId9"/>
    <p:sldMasterId id="2147483750" r:id="rId10"/>
    <p:sldMasterId id="2147483754" r:id="rId11"/>
    <p:sldMasterId id="2147483766" r:id="rId12"/>
    <p:sldMasterId id="2147483778" r:id="rId13"/>
    <p:sldMasterId id="2147483790" r:id="rId14"/>
    <p:sldMasterId id="2147483806" r:id="rId15"/>
    <p:sldMasterId id="2147483858" r:id="rId16"/>
    <p:sldMasterId id="2147483870" r:id="rId17"/>
    <p:sldMasterId id="2147483887" r:id="rId18"/>
  </p:sldMasterIdLst>
  <p:notesMasterIdLst>
    <p:notesMasterId r:id="rId113"/>
  </p:notesMasterIdLst>
  <p:sldIdLst>
    <p:sldId id="333" r:id="rId19"/>
    <p:sldId id="282" r:id="rId20"/>
    <p:sldId id="283" r:id="rId21"/>
    <p:sldId id="284" r:id="rId22"/>
    <p:sldId id="285" r:id="rId23"/>
    <p:sldId id="286" r:id="rId24"/>
    <p:sldId id="287" r:id="rId25"/>
    <p:sldId id="288" r:id="rId26"/>
    <p:sldId id="289" r:id="rId27"/>
    <p:sldId id="290" r:id="rId28"/>
    <p:sldId id="293" r:id="rId29"/>
    <p:sldId id="278" r:id="rId30"/>
    <p:sldId id="279" r:id="rId31"/>
    <p:sldId id="280" r:id="rId32"/>
    <p:sldId id="281" r:id="rId33"/>
    <p:sldId id="292" r:id="rId34"/>
    <p:sldId id="277" r:id="rId35"/>
    <p:sldId id="294" r:id="rId36"/>
    <p:sldId id="295" r:id="rId37"/>
    <p:sldId id="296" r:id="rId38"/>
    <p:sldId id="297" r:id="rId39"/>
    <p:sldId id="298" r:id="rId40"/>
    <p:sldId id="318" r:id="rId41"/>
    <p:sldId id="299" r:id="rId42"/>
    <p:sldId id="300" r:id="rId43"/>
    <p:sldId id="301" r:id="rId44"/>
    <p:sldId id="302" r:id="rId45"/>
    <p:sldId id="303" r:id="rId46"/>
    <p:sldId id="304" r:id="rId47"/>
    <p:sldId id="305" r:id="rId48"/>
    <p:sldId id="306" r:id="rId49"/>
    <p:sldId id="307" r:id="rId50"/>
    <p:sldId id="308" r:id="rId51"/>
    <p:sldId id="309" r:id="rId52"/>
    <p:sldId id="310" r:id="rId53"/>
    <p:sldId id="311" r:id="rId54"/>
    <p:sldId id="314" r:id="rId55"/>
    <p:sldId id="315" r:id="rId56"/>
    <p:sldId id="316" r:id="rId57"/>
    <p:sldId id="317" r:id="rId58"/>
    <p:sldId id="325" r:id="rId59"/>
    <p:sldId id="319" r:id="rId60"/>
    <p:sldId id="320" r:id="rId61"/>
    <p:sldId id="321" r:id="rId62"/>
    <p:sldId id="322" r:id="rId63"/>
    <p:sldId id="323" r:id="rId64"/>
    <p:sldId id="324" r:id="rId65"/>
    <p:sldId id="332" r:id="rId66"/>
    <p:sldId id="326" r:id="rId67"/>
    <p:sldId id="327" r:id="rId68"/>
    <p:sldId id="328" r:id="rId69"/>
    <p:sldId id="329" r:id="rId70"/>
    <p:sldId id="330" r:id="rId71"/>
    <p:sldId id="331" r:id="rId72"/>
    <p:sldId id="340" r:id="rId73"/>
    <p:sldId id="334" r:id="rId74"/>
    <p:sldId id="335" r:id="rId75"/>
    <p:sldId id="336" r:id="rId76"/>
    <p:sldId id="337" r:id="rId77"/>
    <p:sldId id="338" r:id="rId78"/>
    <p:sldId id="339" r:id="rId79"/>
    <p:sldId id="347" r:id="rId80"/>
    <p:sldId id="341" r:id="rId81"/>
    <p:sldId id="342" r:id="rId82"/>
    <p:sldId id="343" r:id="rId83"/>
    <p:sldId id="344" r:id="rId84"/>
    <p:sldId id="345" r:id="rId85"/>
    <p:sldId id="346" r:id="rId86"/>
    <p:sldId id="355" r:id="rId87"/>
    <p:sldId id="348" r:id="rId88"/>
    <p:sldId id="349" r:id="rId89"/>
    <p:sldId id="350" r:id="rId90"/>
    <p:sldId id="351" r:id="rId91"/>
    <p:sldId id="352" r:id="rId92"/>
    <p:sldId id="353" r:id="rId93"/>
    <p:sldId id="354" r:id="rId94"/>
    <p:sldId id="361" r:id="rId95"/>
    <p:sldId id="356" r:id="rId96"/>
    <p:sldId id="357" r:id="rId97"/>
    <p:sldId id="358" r:id="rId98"/>
    <p:sldId id="359" r:id="rId99"/>
    <p:sldId id="360" r:id="rId100"/>
    <p:sldId id="363" r:id="rId101"/>
    <p:sldId id="362" r:id="rId102"/>
    <p:sldId id="376" r:id="rId103"/>
    <p:sldId id="381" r:id="rId104"/>
    <p:sldId id="382" r:id="rId105"/>
    <p:sldId id="383" r:id="rId106"/>
    <p:sldId id="384" r:id="rId107"/>
    <p:sldId id="385" r:id="rId108"/>
    <p:sldId id="378" r:id="rId109"/>
    <p:sldId id="377" r:id="rId110"/>
    <p:sldId id="380" r:id="rId111"/>
    <p:sldId id="379" r:id="rId1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63" d="100"/>
          <a:sy n="63" d="100"/>
        </p:scale>
        <p:origin x="-108" y="-3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8.xml"/><Relationship Id="rId117" Type="http://schemas.openxmlformats.org/officeDocument/2006/relationships/tableStyles" Target="tableStyles.xml"/><Relationship Id="rId21" Type="http://schemas.openxmlformats.org/officeDocument/2006/relationships/slide" Target="slides/slide3.xml"/><Relationship Id="rId42" Type="http://schemas.openxmlformats.org/officeDocument/2006/relationships/slide" Target="slides/slide24.xml"/><Relationship Id="rId47" Type="http://schemas.openxmlformats.org/officeDocument/2006/relationships/slide" Target="slides/slide29.xml"/><Relationship Id="rId63" Type="http://schemas.openxmlformats.org/officeDocument/2006/relationships/slide" Target="slides/slide45.xml"/><Relationship Id="rId68" Type="http://schemas.openxmlformats.org/officeDocument/2006/relationships/slide" Target="slides/slide50.xml"/><Relationship Id="rId84" Type="http://schemas.openxmlformats.org/officeDocument/2006/relationships/slide" Target="slides/slide66.xml"/><Relationship Id="rId89" Type="http://schemas.openxmlformats.org/officeDocument/2006/relationships/slide" Target="slides/slide71.xml"/><Relationship Id="rId112" Type="http://schemas.openxmlformats.org/officeDocument/2006/relationships/slide" Target="slides/slide94.xml"/><Relationship Id="rId16" Type="http://schemas.openxmlformats.org/officeDocument/2006/relationships/slideMaster" Target="slideMasters/slideMaster16.xml"/><Relationship Id="rId107" Type="http://schemas.openxmlformats.org/officeDocument/2006/relationships/slide" Target="slides/slide89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6.xml"/><Relationship Id="rId32" Type="http://schemas.openxmlformats.org/officeDocument/2006/relationships/slide" Target="slides/slide14.xml"/><Relationship Id="rId37" Type="http://schemas.openxmlformats.org/officeDocument/2006/relationships/slide" Target="slides/slide19.xml"/><Relationship Id="rId40" Type="http://schemas.openxmlformats.org/officeDocument/2006/relationships/slide" Target="slides/slide22.xml"/><Relationship Id="rId45" Type="http://schemas.openxmlformats.org/officeDocument/2006/relationships/slide" Target="slides/slide27.xml"/><Relationship Id="rId53" Type="http://schemas.openxmlformats.org/officeDocument/2006/relationships/slide" Target="slides/slide35.xml"/><Relationship Id="rId58" Type="http://schemas.openxmlformats.org/officeDocument/2006/relationships/slide" Target="slides/slide40.xml"/><Relationship Id="rId66" Type="http://schemas.openxmlformats.org/officeDocument/2006/relationships/slide" Target="slides/slide48.xml"/><Relationship Id="rId74" Type="http://schemas.openxmlformats.org/officeDocument/2006/relationships/slide" Target="slides/slide56.xml"/><Relationship Id="rId79" Type="http://schemas.openxmlformats.org/officeDocument/2006/relationships/slide" Target="slides/slide61.xml"/><Relationship Id="rId87" Type="http://schemas.openxmlformats.org/officeDocument/2006/relationships/slide" Target="slides/slide69.xml"/><Relationship Id="rId102" Type="http://schemas.openxmlformats.org/officeDocument/2006/relationships/slide" Target="slides/slide84.xml"/><Relationship Id="rId110" Type="http://schemas.openxmlformats.org/officeDocument/2006/relationships/slide" Target="slides/slide92.xml"/><Relationship Id="rId115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3.xml"/><Relationship Id="rId82" Type="http://schemas.openxmlformats.org/officeDocument/2006/relationships/slide" Target="slides/slide64.xml"/><Relationship Id="rId90" Type="http://schemas.openxmlformats.org/officeDocument/2006/relationships/slide" Target="slides/slide72.xml"/><Relationship Id="rId95" Type="http://schemas.openxmlformats.org/officeDocument/2006/relationships/slide" Target="slides/slide77.xml"/><Relationship Id="rId19" Type="http://schemas.openxmlformats.org/officeDocument/2006/relationships/slide" Target="slides/slide1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4.xml"/><Relationship Id="rId27" Type="http://schemas.openxmlformats.org/officeDocument/2006/relationships/slide" Target="slides/slide9.xml"/><Relationship Id="rId30" Type="http://schemas.openxmlformats.org/officeDocument/2006/relationships/slide" Target="slides/slide12.xml"/><Relationship Id="rId35" Type="http://schemas.openxmlformats.org/officeDocument/2006/relationships/slide" Target="slides/slide17.xml"/><Relationship Id="rId43" Type="http://schemas.openxmlformats.org/officeDocument/2006/relationships/slide" Target="slides/slide25.xml"/><Relationship Id="rId48" Type="http://schemas.openxmlformats.org/officeDocument/2006/relationships/slide" Target="slides/slide30.xml"/><Relationship Id="rId56" Type="http://schemas.openxmlformats.org/officeDocument/2006/relationships/slide" Target="slides/slide38.xml"/><Relationship Id="rId64" Type="http://schemas.openxmlformats.org/officeDocument/2006/relationships/slide" Target="slides/slide46.xml"/><Relationship Id="rId69" Type="http://schemas.openxmlformats.org/officeDocument/2006/relationships/slide" Target="slides/slide51.xml"/><Relationship Id="rId77" Type="http://schemas.openxmlformats.org/officeDocument/2006/relationships/slide" Target="slides/slide59.xml"/><Relationship Id="rId100" Type="http://schemas.openxmlformats.org/officeDocument/2006/relationships/slide" Target="slides/slide82.xml"/><Relationship Id="rId105" Type="http://schemas.openxmlformats.org/officeDocument/2006/relationships/slide" Target="slides/slide87.xml"/><Relationship Id="rId113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3.xml"/><Relationship Id="rId72" Type="http://schemas.openxmlformats.org/officeDocument/2006/relationships/slide" Target="slides/slide54.xml"/><Relationship Id="rId80" Type="http://schemas.openxmlformats.org/officeDocument/2006/relationships/slide" Target="slides/slide62.xml"/><Relationship Id="rId85" Type="http://schemas.openxmlformats.org/officeDocument/2006/relationships/slide" Target="slides/slide67.xml"/><Relationship Id="rId93" Type="http://schemas.openxmlformats.org/officeDocument/2006/relationships/slide" Target="slides/slide75.xml"/><Relationship Id="rId98" Type="http://schemas.openxmlformats.org/officeDocument/2006/relationships/slide" Target="slides/slide80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7.xml"/><Relationship Id="rId33" Type="http://schemas.openxmlformats.org/officeDocument/2006/relationships/slide" Target="slides/slide15.xml"/><Relationship Id="rId38" Type="http://schemas.openxmlformats.org/officeDocument/2006/relationships/slide" Target="slides/slide20.xml"/><Relationship Id="rId46" Type="http://schemas.openxmlformats.org/officeDocument/2006/relationships/slide" Target="slides/slide28.xml"/><Relationship Id="rId59" Type="http://schemas.openxmlformats.org/officeDocument/2006/relationships/slide" Target="slides/slide41.xml"/><Relationship Id="rId67" Type="http://schemas.openxmlformats.org/officeDocument/2006/relationships/slide" Target="slides/slide49.xml"/><Relationship Id="rId103" Type="http://schemas.openxmlformats.org/officeDocument/2006/relationships/slide" Target="slides/slide85.xml"/><Relationship Id="rId108" Type="http://schemas.openxmlformats.org/officeDocument/2006/relationships/slide" Target="slides/slide90.xml"/><Relationship Id="rId116" Type="http://schemas.openxmlformats.org/officeDocument/2006/relationships/theme" Target="theme/theme1.xml"/><Relationship Id="rId20" Type="http://schemas.openxmlformats.org/officeDocument/2006/relationships/slide" Target="slides/slide2.xml"/><Relationship Id="rId41" Type="http://schemas.openxmlformats.org/officeDocument/2006/relationships/slide" Target="slides/slide23.xml"/><Relationship Id="rId54" Type="http://schemas.openxmlformats.org/officeDocument/2006/relationships/slide" Target="slides/slide36.xml"/><Relationship Id="rId62" Type="http://schemas.openxmlformats.org/officeDocument/2006/relationships/slide" Target="slides/slide44.xml"/><Relationship Id="rId70" Type="http://schemas.openxmlformats.org/officeDocument/2006/relationships/slide" Target="slides/slide52.xml"/><Relationship Id="rId75" Type="http://schemas.openxmlformats.org/officeDocument/2006/relationships/slide" Target="slides/slide57.xml"/><Relationship Id="rId83" Type="http://schemas.openxmlformats.org/officeDocument/2006/relationships/slide" Target="slides/slide65.xml"/><Relationship Id="rId88" Type="http://schemas.openxmlformats.org/officeDocument/2006/relationships/slide" Target="slides/slide70.xml"/><Relationship Id="rId91" Type="http://schemas.openxmlformats.org/officeDocument/2006/relationships/slide" Target="slides/slide73.xml"/><Relationship Id="rId96" Type="http://schemas.openxmlformats.org/officeDocument/2006/relationships/slide" Target="slides/slide78.xml"/><Relationship Id="rId111" Type="http://schemas.openxmlformats.org/officeDocument/2006/relationships/slide" Target="slides/slide9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5.xml"/><Relationship Id="rId28" Type="http://schemas.openxmlformats.org/officeDocument/2006/relationships/slide" Target="slides/slide10.xml"/><Relationship Id="rId36" Type="http://schemas.openxmlformats.org/officeDocument/2006/relationships/slide" Target="slides/slide18.xml"/><Relationship Id="rId49" Type="http://schemas.openxmlformats.org/officeDocument/2006/relationships/slide" Target="slides/slide31.xml"/><Relationship Id="rId57" Type="http://schemas.openxmlformats.org/officeDocument/2006/relationships/slide" Target="slides/slide39.xml"/><Relationship Id="rId106" Type="http://schemas.openxmlformats.org/officeDocument/2006/relationships/slide" Target="slides/slide88.xml"/><Relationship Id="rId114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3.xml"/><Relationship Id="rId44" Type="http://schemas.openxmlformats.org/officeDocument/2006/relationships/slide" Target="slides/slide26.xml"/><Relationship Id="rId52" Type="http://schemas.openxmlformats.org/officeDocument/2006/relationships/slide" Target="slides/slide34.xml"/><Relationship Id="rId60" Type="http://schemas.openxmlformats.org/officeDocument/2006/relationships/slide" Target="slides/slide42.xml"/><Relationship Id="rId65" Type="http://schemas.openxmlformats.org/officeDocument/2006/relationships/slide" Target="slides/slide47.xml"/><Relationship Id="rId73" Type="http://schemas.openxmlformats.org/officeDocument/2006/relationships/slide" Target="slides/slide55.xml"/><Relationship Id="rId78" Type="http://schemas.openxmlformats.org/officeDocument/2006/relationships/slide" Target="slides/slide60.xml"/><Relationship Id="rId81" Type="http://schemas.openxmlformats.org/officeDocument/2006/relationships/slide" Target="slides/slide63.xml"/><Relationship Id="rId86" Type="http://schemas.openxmlformats.org/officeDocument/2006/relationships/slide" Target="slides/slide68.xml"/><Relationship Id="rId94" Type="http://schemas.openxmlformats.org/officeDocument/2006/relationships/slide" Target="slides/slide76.xml"/><Relationship Id="rId99" Type="http://schemas.openxmlformats.org/officeDocument/2006/relationships/slide" Target="slides/slide81.xml"/><Relationship Id="rId101" Type="http://schemas.openxmlformats.org/officeDocument/2006/relationships/slide" Target="slides/slide83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21.xml"/><Relationship Id="rId109" Type="http://schemas.openxmlformats.org/officeDocument/2006/relationships/slide" Target="slides/slide91.xml"/><Relationship Id="rId34" Type="http://schemas.openxmlformats.org/officeDocument/2006/relationships/slide" Target="slides/slide16.xml"/><Relationship Id="rId50" Type="http://schemas.openxmlformats.org/officeDocument/2006/relationships/slide" Target="slides/slide32.xml"/><Relationship Id="rId55" Type="http://schemas.openxmlformats.org/officeDocument/2006/relationships/slide" Target="slides/slide37.xml"/><Relationship Id="rId76" Type="http://schemas.openxmlformats.org/officeDocument/2006/relationships/slide" Target="slides/slide58.xml"/><Relationship Id="rId97" Type="http://schemas.openxmlformats.org/officeDocument/2006/relationships/slide" Target="slides/slide79.xml"/><Relationship Id="rId104" Type="http://schemas.openxmlformats.org/officeDocument/2006/relationships/slide" Target="slides/slide86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3.xml"/><Relationship Id="rId92" Type="http://schemas.openxmlformats.org/officeDocument/2006/relationships/slide" Target="slides/slide74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89.emf"/><Relationship Id="rId1" Type="http://schemas.openxmlformats.org/officeDocument/2006/relationships/image" Target="../media/image8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EB54CF-E2E0-4980-A7DE-6E71189636ED}" type="datetimeFigureOut">
              <a:rPr lang="en-US" smtClean="0"/>
              <a:t>11/6/2016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B97524-F3A7-4110-837C-6CC1AF2C0C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6409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7AE348AF-B8DC-422E-8FEB-1A8CC908B593}" type="slidenum">
              <a:rPr lang="en-US" sz="1200">
                <a:solidFill>
                  <a:srgbClr val="000000"/>
                </a:solidFill>
              </a:rPr>
              <a:pPr eaLnBrk="1" hangingPunct="1"/>
              <a:t>12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1675" y="4378325"/>
            <a:ext cx="5607050" cy="41830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621251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	</a:t>
            </a:r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5CF8F8C-33AF-4A82-9771-E9865888D19E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00334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17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161796" name="Date Placeholder 3"/>
          <p:cNvSpPr>
            <a:spLocks noGrp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5631CC5-54B5-46EC-9559-C4D90EC711D1}" type="datetime1">
              <a:rPr lang="en-US" altLang="en-US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11/6/2016</a:t>
            </a:fld>
            <a:endParaRPr lang="en-US" altLang="en-US" smtClea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61797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EB0ACFC-4CC4-485C-9626-94A109F18C99}" type="slidenum">
              <a:rPr lang="en-US" altLang="en-US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25</a:t>
            </a:fld>
            <a:endParaRPr lang="en-US" altLang="en-US" smtClea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49890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163844" name="Date Placeholder 3"/>
          <p:cNvSpPr>
            <a:spLocks noGrp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5650" indent="-290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3638" indent="-2317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0363" indent="-2317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5500" indent="-2317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52700" indent="-231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09900" indent="-231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67100" indent="-231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24300" indent="-231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366E807-306E-48B7-92EE-E5CB6CFD1852}" type="datetime1">
              <a:rPr lang="en-US" altLang="en-US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11/6/2016</a:t>
            </a:fld>
            <a:endParaRPr lang="en-US" altLang="en-US" smtClea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63845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5650" indent="-290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3638" indent="-2317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0363" indent="-2317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5500" indent="-2317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52700" indent="-231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09900" indent="-231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67100" indent="-231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24300" indent="-231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96A4A30-DB9C-44F0-942D-2819327E9C72}" type="slidenum">
              <a:rPr lang="en-US" altLang="en-US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26</a:t>
            </a:fld>
            <a:endParaRPr lang="en-US" altLang="en-US" smtClea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28472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For $678.00-placed a 10.5’ x 36’ media board in a busy traffic location with a traffic count of about 20,000 cars per day, potential exposure of about 600,000 vehicles (20,000 per day times 30 days).  </a:t>
            </a:r>
          </a:p>
          <a:p>
            <a:r>
              <a:rPr lang="en-US" dirty="0" smtClean="0"/>
              <a:t>	First 10 days- 8 potential bus drivers enrolled the CDL class.  </a:t>
            </a:r>
          </a:p>
          <a:p>
            <a:r>
              <a:rPr lang="en-US" dirty="0" smtClean="0"/>
              <a:t>Representative went to every school in the district (11 elementary, 2 middle and 2 high schools) during the Return-to-School Open Houses.  Passed out 4500 recruitment flyers to interested parents during Open Houses.  </a:t>
            </a:r>
          </a:p>
          <a:p>
            <a:r>
              <a:rPr lang="en-US" dirty="0" smtClean="0"/>
              <a:t>	Two elementary schools sent the recruitment flyer with their parent package.  </a:t>
            </a:r>
          </a:p>
          <a:p>
            <a:r>
              <a:rPr lang="en-US" dirty="0" smtClean="0"/>
              <a:t>	Printing investment under $800.00, driver trainer/recruiter no longer out recruiting but receiving calls from potential bus drivers.</a:t>
            </a:r>
          </a:p>
          <a:p>
            <a:r>
              <a:rPr lang="en-US" dirty="0" smtClean="0"/>
              <a:t>Parked a bus at strategic sites and attached a banner and used a pop-up shelter with school logo and made themselves available to anyone that came by.  </a:t>
            </a:r>
          </a:p>
          <a:p>
            <a:r>
              <a:rPr lang="en-US" dirty="0" smtClean="0"/>
              <a:t>	One site included a local truck stop area just off of I-75 close to a busy CDL medical examiner’s office and another at a local grocery store on Main Street. 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B501C5-1FA3-46A5-805F-DFB7BE452273}" type="slidenum">
              <a:rPr lang="en-US" smtClean="0">
                <a:solidFill>
                  <a:prstClr val="black"/>
                </a:solidFill>
              </a:rPr>
              <a:pPr/>
              <a:t>54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57843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964AE4-5C29-450F-8503-7837CDFCB87B}" type="slidenum">
              <a:rPr lang="en-US" smtClean="0">
                <a:solidFill>
                  <a:srgbClr val="000000"/>
                </a:solidFill>
              </a:rPr>
              <a:pPr/>
              <a:t>63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71906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About</a:t>
            </a:r>
            <a:r>
              <a:rPr lang="en-US" baseline="0" dirty="0" smtClean="0"/>
              <a:t> 6800 school buses, 7700 total vehicles</a:t>
            </a:r>
          </a:p>
          <a:p>
            <a:r>
              <a:rPr lang="en-US" baseline="0" dirty="0" smtClean="0"/>
              <a:t>About 6400 school bus drivers, 8300 activity drivers</a:t>
            </a:r>
          </a:p>
          <a:p>
            <a:endParaRPr lang="en-US" baseline="0" dirty="0" smtClean="0"/>
          </a:p>
          <a:p>
            <a:r>
              <a:rPr lang="en-US" dirty="0" smtClean="0"/>
              <a:t>Talk about funding</a:t>
            </a:r>
          </a:p>
          <a:p>
            <a:endParaRPr lang="en-US" dirty="0" smtClean="0"/>
          </a:p>
          <a:p>
            <a:r>
              <a:rPr lang="en-US" dirty="0" smtClean="0"/>
              <a:t>Rule</a:t>
            </a:r>
            <a:r>
              <a:rPr lang="en-US" baseline="0" dirty="0" smtClean="0"/>
              <a:t> update, how we track contracted type 10 service.</a:t>
            </a:r>
          </a:p>
          <a:p>
            <a:r>
              <a:rPr lang="en-US" baseline="0" dirty="0" smtClean="0"/>
              <a:t>Talk about inspection program and Supervisor Cert and need for </a:t>
            </a:r>
            <a:r>
              <a:rPr lang="en-US" baseline="0" smtClean="0"/>
              <a:t>training library at ODE.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279AC2-CF0B-44DE-BBE3-79F421C054EE}" type="slidenum">
              <a:rPr lang="en-US" smtClean="0">
                <a:solidFill>
                  <a:prstClr val="black"/>
                </a:solidFill>
              </a:rPr>
              <a:pPr/>
              <a:t>84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74066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1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1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18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8.xml"/><Relationship Id="rId4" Type="http://schemas.microsoft.com/office/2007/relationships/hdphoto" Target="../media/hdphoto1.wdp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8.xml"/><Relationship Id="rId4" Type="http://schemas.microsoft.com/office/2007/relationships/hdphoto" Target="../media/hdphoto2.wdp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8.xml"/><Relationship Id="rId4" Type="http://schemas.microsoft.com/office/2007/relationships/hdphoto" Target="../media/hdphoto1.wdp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21.png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"/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1.xml"/><Relationship Id="rId1" Type="http://schemas.openxmlformats.org/officeDocument/2006/relationships/themeOverride" Target="../theme/themeOverride1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1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1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1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1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1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1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ACA83-8EDF-41E1-A349-541B1ED51D89}" type="datetimeFigureOut">
              <a:rPr lang="en-US" smtClean="0"/>
              <a:t>11/6/2016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17F1F-97C5-4A2D-82D8-8177856E43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2772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ACA83-8EDF-41E1-A349-541B1ED51D89}" type="datetimeFigureOut">
              <a:rPr lang="en-US" smtClean="0"/>
              <a:t>11/6/2016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17F1F-97C5-4A2D-82D8-8177856E43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20756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white">
          <a:xfrm>
            <a:off x="-12700" y="4572001"/>
            <a:ext cx="12192000" cy="887413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12699" y="4664075"/>
            <a:ext cx="1951567" cy="712788"/>
          </a:xfrm>
          <a:prstGeom prst="rect">
            <a:avLst/>
          </a:prstGeom>
          <a:solidFill>
            <a:srgbClr val="3D9833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059517" y="4654550"/>
            <a:ext cx="10132483" cy="712788"/>
          </a:xfrm>
          <a:prstGeom prst="rect">
            <a:avLst/>
          </a:prstGeom>
          <a:solidFill>
            <a:srgbClr val="00337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 bwMode="white">
          <a:xfrm>
            <a:off x="1930401" y="1"/>
            <a:ext cx="133351" cy="6867525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33600" y="5486400"/>
            <a:ext cx="9753600" cy="685800"/>
          </a:xfrm>
        </p:spPr>
        <p:txBody>
          <a:bodyPr/>
          <a:lstStyle>
            <a:lvl1pPr marL="0" indent="0">
              <a:buFontTx/>
              <a:buNone/>
              <a:defRPr sz="1700">
                <a:latin typeface="Cambria" pitchFamily="18" charset="0"/>
              </a:defRPr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4648200"/>
            <a:ext cx="9753600" cy="685800"/>
          </a:xfrm>
        </p:spPr>
        <p:txBody>
          <a:bodyPr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80768" y="0"/>
            <a:ext cx="10111232" cy="4568952"/>
          </a:xfrm>
          <a:noFill/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0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51"/>
            <a:ext cx="1930400" cy="663575"/>
          </a:xfrm>
        </p:spPr>
        <p:txBody>
          <a:bodyPr rtlCol="0"/>
          <a:lstStyle>
            <a:lvl1pPr>
              <a:defRPr sz="2800"/>
            </a:lvl1pPr>
          </a:lstStyle>
          <a:p>
            <a:fld id="{12504444-4DF1-4F92-9F6D-FAC319C9BE9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5" descr="torch-color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2801" y="5638800"/>
            <a:ext cx="336551" cy="99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845950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B49B7E-7779-442A-9B85-18332BA0AA5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5" descr="torch-color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6401" y="5562600"/>
            <a:ext cx="336551" cy="99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034932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white">
          <a:xfrm>
            <a:off x="8128001" y="0"/>
            <a:ext cx="427567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189384" y="609600"/>
            <a:ext cx="304800" cy="6248400"/>
          </a:xfrm>
          <a:prstGeom prst="rect">
            <a:avLst/>
          </a:prstGeom>
          <a:solidFill>
            <a:srgbClr val="00337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189384" y="0"/>
            <a:ext cx="304800" cy="533400"/>
          </a:xfrm>
          <a:prstGeom prst="rect">
            <a:avLst/>
          </a:prstGeom>
          <a:solidFill>
            <a:srgbClr val="3D9833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37600" y="609601"/>
            <a:ext cx="2743200" cy="55165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609600"/>
            <a:ext cx="7416800" cy="5516564"/>
          </a:xfrm>
        </p:spPr>
        <p:txBody>
          <a:bodyPr vert="eaVert"/>
          <a:lstStyle>
            <a:lvl1pPr>
              <a:defRPr>
                <a:latin typeface="Cambria" pitchFamily="18" charset="0"/>
              </a:defRPr>
            </a:lvl1pPr>
            <a:lvl2pPr>
              <a:defRPr>
                <a:latin typeface="Cambria" pitchFamily="18" charset="0"/>
              </a:defRPr>
            </a:lvl2pPr>
            <a:lvl3pPr>
              <a:defRPr>
                <a:latin typeface="Cambria" pitchFamily="18" charset="0"/>
              </a:defRPr>
            </a:lvl3pPr>
            <a:lvl4pPr>
              <a:defRPr>
                <a:latin typeface="Cambria" pitchFamily="18" charset="0"/>
              </a:defRPr>
            </a:lvl4pPr>
            <a:lvl5pPr>
              <a:defRPr>
                <a:latin typeface="Cambria" pitchFamily="18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8104717" y="103717"/>
            <a:ext cx="533400" cy="325967"/>
          </a:xfrm>
        </p:spPr>
        <p:txBody>
          <a:bodyPr/>
          <a:lstStyle>
            <a:lvl1pPr>
              <a:defRPr/>
            </a:lvl1pPr>
          </a:lstStyle>
          <a:p>
            <a:fld id="{64B2169D-F035-47B0-979E-E8AB746D570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5" descr="torch-color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1" y="5638800"/>
            <a:ext cx="336551" cy="99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929955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E0ADFD-1E78-4B62-A27C-370F20E8E5D0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309618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0E958D-DA72-4523-BFD5-8604910B0DC1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299628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4F18C9-8983-4334-BB10-37991AFA7FE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486178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CAC271-0C54-45B8-AB23-DEFE45290C3E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915322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43ED39-5D34-4D85-8960-A4D3123B4D2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204054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F44282-B57A-4701-B96E-AD3415F2BD8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901067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7A105C-4C9B-4200-97DF-6AEB1F2BCF9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24148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ACA83-8EDF-41E1-A349-541B1ED51D89}" type="datetimeFigureOut">
              <a:rPr lang="en-US" smtClean="0"/>
              <a:t>11/6/2016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17F1F-97C5-4A2D-82D8-8177856E43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49130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5E75AD-53DE-4726-8E0C-C9CD6DE38645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160324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C7972C-5E66-4CAF-A448-CE8A20DC73F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346179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5595D7-16EA-480D-9545-C0681F7E009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188543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DE6327-0050-4069-B134-685FF2A8ADBD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916513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0C7C3-CBBB-422B-A357-91EA8A87F9A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03FF5-EDA3-4BA7-9C5B-8D4EE4E4FC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442599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0C7C3-CBBB-422B-A357-91EA8A87F9A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03FF5-EDA3-4BA7-9C5B-8D4EE4E4FC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5849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0C7C3-CBBB-422B-A357-91EA8A87F9A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03FF5-EDA3-4BA7-9C5B-8D4EE4E4FC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8356957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0C7C3-CBBB-422B-A357-91EA8A87F9A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03FF5-EDA3-4BA7-9C5B-8D4EE4E4FC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1277394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0C7C3-CBBB-422B-A357-91EA8A87F9A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03FF5-EDA3-4BA7-9C5B-8D4EE4E4FC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8197009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0C7C3-CBBB-422B-A357-91EA8A87F9A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03FF5-EDA3-4BA7-9C5B-8D4EE4E4FC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52304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28987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pic>
        <p:nvPicPr>
          <p:cNvPr id="7" name="Picture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828800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quarter" idx="11" hasCustomPrompt="1"/>
          </p:nvPr>
        </p:nvSpPr>
        <p:spPr>
          <a:xfrm>
            <a:off x="3962400" y="6096000"/>
            <a:ext cx="4064000" cy="609600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1800" baseline="0"/>
            </a:lvl1pPr>
          </a:lstStyle>
          <a:p>
            <a:pPr lvl="0"/>
            <a:r>
              <a:rPr lang="en-US" dirty="0" smtClean="0"/>
              <a:t>Contact info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38455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0C7C3-CBBB-422B-A357-91EA8A87F9A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03FF5-EDA3-4BA7-9C5B-8D4EE4E4FC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623700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0C7C3-CBBB-422B-A357-91EA8A87F9A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03FF5-EDA3-4BA7-9C5B-8D4EE4E4FC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8928813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0C7C3-CBBB-422B-A357-91EA8A87F9A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03FF5-EDA3-4BA7-9C5B-8D4EE4E4FC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9835736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0C7C3-CBBB-422B-A357-91EA8A87F9A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03FF5-EDA3-4BA7-9C5B-8D4EE4E4FC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6315126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0C7C3-CBBB-422B-A357-91EA8A87F9A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03FF5-EDA3-4BA7-9C5B-8D4EE4E4FC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0327183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93DEE-95B4-4B61-8FB5-030190C7B4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A0318-9FD3-4CDB-898B-46B0C2286E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3669072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93DEE-95B4-4B61-8FB5-030190C7B4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A0318-9FD3-4CDB-898B-46B0C2286E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2684992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93DEE-95B4-4B61-8FB5-030190C7B4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A0318-9FD3-4CDB-898B-46B0C2286E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4386098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93DEE-95B4-4B61-8FB5-030190C7B4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A0318-9FD3-4CDB-898B-46B0C2286E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411403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93DEE-95B4-4B61-8FB5-030190C7B4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A0318-9FD3-4CDB-898B-46B0C2286E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96748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400" y="6096000"/>
            <a:ext cx="6197600" cy="762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5542"/>
            <a:ext cx="12192000" cy="9144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00491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93DEE-95B4-4B61-8FB5-030190C7B4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A0318-9FD3-4CDB-898B-46B0C2286E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7915199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93DEE-95B4-4B61-8FB5-030190C7B4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A0318-9FD3-4CDB-898B-46B0C2286E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7268309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93DEE-95B4-4B61-8FB5-030190C7B4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A0318-9FD3-4CDB-898B-46B0C2286E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3907404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93DEE-95B4-4B61-8FB5-030190C7B4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A0318-9FD3-4CDB-898B-46B0C2286E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220170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93DEE-95B4-4B61-8FB5-030190C7B4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A0318-9FD3-4CDB-898B-46B0C2286E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1358369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93DEE-95B4-4B61-8FB5-030190C7B4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A0318-9FD3-4CDB-898B-46B0C2286E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5079697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4590686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62000"/>
            <a:ext cx="10058400" cy="655638"/>
          </a:xfrm>
          <a:prstGeom prst="rect">
            <a:avLst/>
          </a:prstGeom>
        </p:spPr>
        <p:txBody>
          <a:bodyPr/>
          <a:lstStyle>
            <a:lvl1pPr>
              <a:defRPr sz="4000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4876800" cy="45259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latin typeface="Arial" pitchFamily="34" charset="0"/>
                <a:cs typeface="Arial" pitchFamily="34" charset="0"/>
              </a:defRPr>
            </a:lvl1pPr>
            <a:lvl2pPr>
              <a:defRPr sz="2400" b="1">
                <a:latin typeface="Arial" pitchFamily="34" charset="0"/>
                <a:cs typeface="Arial" pitchFamily="34" charset="0"/>
              </a:defRPr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92800" y="1600201"/>
            <a:ext cx="4876800" cy="45259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latin typeface="Arial" pitchFamily="34" charset="0"/>
                <a:cs typeface="Arial" pitchFamily="34" charset="0"/>
              </a:defRPr>
            </a:lvl1pPr>
            <a:lvl2pPr>
              <a:defRPr sz="2400" b="1">
                <a:latin typeface="Arial" pitchFamily="34" charset="0"/>
                <a:cs typeface="Arial" pitchFamily="34" charset="0"/>
              </a:defRPr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BD0BFAF-E165-4023-B35D-EE958291F6C5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7515988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99568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F05EF6AD-88C6-4C44-BE28-9DF70FBE5495}" type="datetimeFigureOut">
              <a:rPr lang="en-US">
                <a:solidFill>
                  <a:prstClr val="black"/>
                </a:solidFill>
              </a:rPr>
              <a:pPr/>
              <a:t>11/6/2016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BD0BFAF-E165-4023-B35D-EE958291F6C5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3434249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232BE-BECE-4B7E-B925-258B84AFF31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0E133-9377-4671-9C84-3209AC2138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34751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400" y="6096000"/>
            <a:ext cx="6197600" cy="762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5542"/>
            <a:ext cx="12192000" cy="914400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72022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232BE-BECE-4B7E-B925-258B84AFF31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0E133-9377-4671-9C84-3209AC2138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5210986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232BE-BECE-4B7E-B925-258B84AFF31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0E133-9377-4671-9C84-3209AC2138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1012394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232BE-BECE-4B7E-B925-258B84AFF31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0E133-9377-4671-9C84-3209AC2138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8623779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232BE-BECE-4B7E-B925-258B84AFF31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0E133-9377-4671-9C84-3209AC2138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6144527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232BE-BECE-4B7E-B925-258B84AFF31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0E133-9377-4671-9C84-3209AC2138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2964101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232BE-BECE-4B7E-B925-258B84AFF31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0E133-9377-4671-9C84-3209AC2138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111899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232BE-BECE-4B7E-B925-258B84AFF31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0E133-9377-4671-9C84-3209AC2138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7508273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232BE-BECE-4B7E-B925-258B84AFF31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0E133-9377-4671-9C84-3209AC2138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9591346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232BE-BECE-4B7E-B925-258B84AFF31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0E133-9377-4671-9C84-3209AC2138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6212375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232BE-BECE-4B7E-B925-258B84AFF31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0E133-9377-4671-9C84-3209AC2138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27081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400" y="6096000"/>
            <a:ext cx="6197600" cy="762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5542"/>
            <a:ext cx="12192000" cy="9144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812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7"/>
          <p:cNvGrpSpPr>
            <a:grpSpLocks/>
          </p:cNvGrpSpPr>
          <p:nvPr/>
        </p:nvGrpSpPr>
        <p:grpSpPr bwMode="auto">
          <a:xfrm>
            <a:off x="-10583" y="-7938"/>
            <a:ext cx="12225868" cy="6873876"/>
            <a:chOff x="-8466" y="-8468"/>
            <a:chExt cx="9169804" cy="6874935"/>
          </a:xfrm>
        </p:grpSpPr>
        <p:cxnSp>
          <p:nvCxnSpPr>
            <p:cNvPr id="5" name="Straight Connector 4"/>
            <p:cNvCxnSpPr/>
            <p:nvPr/>
          </p:nvCxnSpPr>
          <p:spPr>
            <a:xfrm flipV="1">
              <a:off x="5130498" y="4175239"/>
              <a:ext cx="4022902" cy="2683288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7041932" y="-529"/>
              <a:ext cx="1219254" cy="6859057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Freeform 6"/>
            <p:cNvSpPr/>
            <p:nvPr/>
          </p:nvSpPr>
          <p:spPr>
            <a:xfrm>
              <a:off x="6891113" y="-529"/>
              <a:ext cx="2270225" cy="686699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7"/>
            <p:cNvSpPr/>
            <p:nvPr/>
          </p:nvSpPr>
          <p:spPr>
            <a:xfrm>
              <a:off x="7205452" y="-8468"/>
              <a:ext cx="1947948" cy="6866996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8"/>
            <p:cNvSpPr/>
            <p:nvPr/>
          </p:nvSpPr>
          <p:spPr>
            <a:xfrm>
              <a:off x="6638689" y="3919613"/>
              <a:ext cx="2513123" cy="2938915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9"/>
            <p:cNvSpPr/>
            <p:nvPr/>
          </p:nvSpPr>
          <p:spPr>
            <a:xfrm>
              <a:off x="7010180" y="-8468"/>
              <a:ext cx="2143219" cy="6866996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8296112" y="-8468"/>
              <a:ext cx="857288" cy="6866996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8077027" y="-8468"/>
              <a:ext cx="1066847" cy="6866996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8059565" y="4894488"/>
              <a:ext cx="1095423" cy="1964040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-8466" y="-8468"/>
              <a:ext cx="863639" cy="5698416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461" y="2404534"/>
            <a:ext cx="776895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461" y="4050835"/>
            <a:ext cx="7768959" cy="1096899"/>
          </a:xfrm>
        </p:spPr>
        <p:txBody>
          <a:bodyPr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FFCA08"/>
              </a:buCl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FFCA08"/>
              </a:buCl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FFCA08"/>
              </a:buClr>
              <a:defRPr/>
            </a:pPr>
            <a:fld id="{31312DCC-8994-4CAE-B5E1-B9B242300CE6}" type="slidenum">
              <a:rPr lang="en-US" altLang="en-US">
                <a:solidFill>
                  <a:srgbClr val="FFCA08"/>
                </a:solidFill>
              </a:rPr>
              <a:pPr>
                <a:buClr>
                  <a:srgbClr val="FFCA08"/>
                </a:buClr>
                <a:defRPr/>
              </a:pPr>
              <a:t>‹#›</a:t>
            </a:fld>
            <a:endParaRPr lang="en-US" altLang="en-US">
              <a:solidFill>
                <a:srgbClr val="FFCA0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3179390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FFCA08"/>
              </a:buCl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FFCA08"/>
              </a:buCl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FFCA08"/>
              </a:buClr>
              <a:defRPr/>
            </a:pPr>
            <a:fld id="{A30C9480-DB97-44AA-A11E-818203087FA0}" type="slidenum">
              <a:rPr lang="en-US" altLang="en-US">
                <a:solidFill>
                  <a:srgbClr val="FFCA08"/>
                </a:solidFill>
              </a:rPr>
              <a:pPr>
                <a:buClr>
                  <a:srgbClr val="FFCA08"/>
                </a:buClr>
                <a:defRPr/>
              </a:pPr>
              <a:t>‹#›</a:t>
            </a:fld>
            <a:endParaRPr lang="en-US" altLang="en-US">
              <a:solidFill>
                <a:srgbClr val="FFCA0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5157996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98" y="2700869"/>
            <a:ext cx="8463620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8" y="4527448"/>
            <a:ext cx="8463620" cy="860400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FFCA08"/>
              </a:buCl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FFCA08"/>
              </a:buCl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FFCA08"/>
              </a:buClr>
              <a:defRPr/>
            </a:pPr>
            <a:fld id="{6F266F4C-AE91-4D7E-B39F-E34255ABF447}" type="slidenum">
              <a:rPr lang="en-US" altLang="en-US">
                <a:solidFill>
                  <a:srgbClr val="FFCA08"/>
                </a:solidFill>
              </a:rPr>
              <a:pPr>
                <a:buClr>
                  <a:srgbClr val="FFCA08"/>
                </a:buClr>
                <a:defRPr/>
              </a:pPr>
              <a:t>‹#›</a:t>
            </a:fld>
            <a:endParaRPr lang="en-US" altLang="en-US">
              <a:solidFill>
                <a:srgbClr val="FFCA0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5658979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609600"/>
            <a:ext cx="8463619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1" y="2160589"/>
            <a:ext cx="411747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58939" y="2160590"/>
            <a:ext cx="411748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FFCA08"/>
              </a:buCl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FFCA08"/>
              </a:buCl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FFCA08"/>
              </a:buClr>
              <a:defRPr/>
            </a:pPr>
            <a:fld id="{DBCE7BB9-33BB-4547-838B-BE44DF6B9644}" type="slidenum">
              <a:rPr lang="en-US" altLang="en-US">
                <a:solidFill>
                  <a:srgbClr val="FFCA08"/>
                </a:solidFill>
              </a:rPr>
              <a:pPr>
                <a:buClr>
                  <a:srgbClr val="FFCA08"/>
                </a:buClr>
                <a:defRPr/>
              </a:pPr>
              <a:t>‹#›</a:t>
            </a:fld>
            <a:endParaRPr lang="en-US" altLang="en-US">
              <a:solidFill>
                <a:srgbClr val="FFCA0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6470019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609600"/>
            <a:ext cx="8463617" cy="13208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9" y="2160983"/>
            <a:ext cx="41208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2799" y="2737247"/>
            <a:ext cx="4120896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55520" y="2160983"/>
            <a:ext cx="41208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55520" y="2737247"/>
            <a:ext cx="4120896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FFCA08"/>
              </a:buCl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FFCA08"/>
              </a:buCl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FFCA08"/>
              </a:buClr>
              <a:defRPr/>
            </a:pPr>
            <a:fld id="{BB6F115A-800D-4907-963E-21BC9BCAE2F5}" type="slidenum">
              <a:rPr lang="en-US" altLang="en-US">
                <a:solidFill>
                  <a:srgbClr val="FFCA08"/>
                </a:solidFill>
              </a:rPr>
              <a:pPr>
                <a:buClr>
                  <a:srgbClr val="FFCA08"/>
                </a:buClr>
                <a:defRPr/>
              </a:pPr>
              <a:t>‹#›</a:t>
            </a:fld>
            <a:endParaRPr lang="en-US" altLang="en-US">
              <a:solidFill>
                <a:srgbClr val="FFCA0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5996661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99" y="609600"/>
            <a:ext cx="8463619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FFCA08"/>
              </a:buCl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FFCA08"/>
              </a:buCl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FFCA08"/>
              </a:buClr>
              <a:defRPr/>
            </a:pPr>
            <a:fld id="{591614F7-46E4-4349-AF00-DD3D791C193C}" type="slidenum">
              <a:rPr lang="en-US" altLang="en-US">
                <a:solidFill>
                  <a:srgbClr val="FFCA08"/>
                </a:solidFill>
              </a:rPr>
              <a:pPr>
                <a:buClr>
                  <a:srgbClr val="FFCA08"/>
                </a:buClr>
                <a:defRPr/>
              </a:pPr>
              <a:t>‹#›</a:t>
            </a:fld>
            <a:endParaRPr lang="en-US" altLang="en-US">
              <a:solidFill>
                <a:srgbClr val="FFCA0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3983241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FFCA08"/>
              </a:buCl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FFCA08"/>
              </a:buCl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FFCA08"/>
              </a:buClr>
              <a:defRPr/>
            </a:pPr>
            <a:fld id="{2688F978-F51A-4C5E-8780-FC4E207D4CD3}" type="slidenum">
              <a:rPr lang="en-US" altLang="en-US">
                <a:solidFill>
                  <a:srgbClr val="FFCA08"/>
                </a:solidFill>
              </a:rPr>
              <a:pPr>
                <a:buClr>
                  <a:srgbClr val="FFCA08"/>
                </a:buClr>
                <a:defRPr/>
              </a:pPr>
              <a:t>‹#›</a:t>
            </a:fld>
            <a:endParaRPr lang="en-US" altLang="en-US">
              <a:solidFill>
                <a:srgbClr val="FFCA0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6353835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99" y="1498604"/>
            <a:ext cx="3720243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1701" y="514926"/>
            <a:ext cx="4514716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799" y="2777069"/>
            <a:ext cx="3720243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FFCA08"/>
              </a:buCl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FFCA08"/>
              </a:buCl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FFCA08"/>
              </a:buClr>
              <a:defRPr/>
            </a:pPr>
            <a:fld id="{1BEEB333-DC29-4E55-9F59-AF8C2CF2CE76}" type="slidenum">
              <a:rPr lang="en-US" altLang="en-US">
                <a:solidFill>
                  <a:srgbClr val="FFCA08"/>
                </a:solidFill>
              </a:rPr>
              <a:pPr>
                <a:buClr>
                  <a:srgbClr val="FFCA08"/>
                </a:buClr>
                <a:defRPr/>
              </a:pPr>
              <a:t>‹#›</a:t>
            </a:fld>
            <a:endParaRPr lang="en-US" altLang="en-US">
              <a:solidFill>
                <a:srgbClr val="FFCA0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7195252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99" y="4800600"/>
            <a:ext cx="846361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799" y="609600"/>
            <a:ext cx="8463619" cy="3845718"/>
          </a:xfrm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799" y="5367338"/>
            <a:ext cx="8463619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FFCA08"/>
              </a:buCl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FFCA08"/>
              </a:buCl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FFCA08"/>
              </a:buClr>
              <a:defRPr/>
            </a:pPr>
            <a:fld id="{F1E51CEE-5946-4160-9810-E698585D1ECB}" type="slidenum">
              <a:rPr lang="en-US" altLang="en-US">
                <a:solidFill>
                  <a:srgbClr val="FFCA08"/>
                </a:solidFill>
              </a:rPr>
              <a:pPr>
                <a:buClr>
                  <a:srgbClr val="FFCA08"/>
                </a:buClr>
                <a:defRPr/>
              </a:pPr>
              <a:t>‹#›</a:t>
            </a:fld>
            <a:endParaRPr lang="en-US" altLang="en-US">
              <a:solidFill>
                <a:srgbClr val="FFCA0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1568225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609600"/>
            <a:ext cx="8463619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4470400"/>
            <a:ext cx="8463619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FFCA08"/>
              </a:buCl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FFCA08"/>
              </a:buCl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FFCA08"/>
              </a:buClr>
              <a:defRPr/>
            </a:pPr>
            <a:fld id="{C6375E5F-F1CB-4641-AD70-28F365EFCB4B}" type="slidenum">
              <a:rPr lang="en-US" altLang="en-US">
                <a:solidFill>
                  <a:srgbClr val="FFCA08"/>
                </a:solidFill>
              </a:rPr>
              <a:pPr>
                <a:buClr>
                  <a:srgbClr val="FFCA08"/>
                </a:buClr>
                <a:defRPr/>
              </a:pPr>
              <a:t>‹#›</a:t>
            </a:fld>
            <a:endParaRPr lang="en-US" altLang="en-US">
              <a:solidFill>
                <a:srgbClr val="FFCA0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52456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400" y="6096000"/>
            <a:ext cx="6197600" cy="762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5542"/>
            <a:ext cx="12192000" cy="91440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75719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7"/>
          <p:cNvSpPr txBox="1">
            <a:spLocks noChangeArrowheads="1"/>
          </p:cNvSpPr>
          <p:nvPr/>
        </p:nvSpPr>
        <p:spPr bwMode="auto">
          <a:xfrm>
            <a:off x="643467" y="790575"/>
            <a:ext cx="609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3600">
                <a:solidFill>
                  <a:schemeClr val="accent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3600">
                <a:solidFill>
                  <a:schemeClr val="accent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sz="3600">
                <a:solidFill>
                  <a:schemeClr val="accent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3600">
                <a:solidFill>
                  <a:schemeClr val="accent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3600">
                <a:solidFill>
                  <a:schemeClr val="accent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3600">
                <a:solidFill>
                  <a:schemeClr val="accent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3600">
                <a:solidFill>
                  <a:schemeClr val="accent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3600">
                <a:solidFill>
                  <a:schemeClr val="accent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3600">
                <a:solidFill>
                  <a:schemeClr val="accent1"/>
                </a:solidFill>
                <a:latin typeface="Tahoma" panose="020B0604030504040204" pitchFamily="34" charset="0"/>
              </a:defRPr>
            </a:lvl9pPr>
          </a:lstStyle>
          <a:p>
            <a:pPr fontAlgn="base">
              <a:spcAft>
                <a:spcPct val="0"/>
              </a:spcAft>
              <a:buClr>
                <a:srgbClr val="FFCA08"/>
              </a:buClr>
            </a:pPr>
            <a:r>
              <a:rPr lang="en-US" altLang="en-US" sz="8000">
                <a:solidFill>
                  <a:srgbClr val="FFDF6B"/>
                </a:solidFill>
                <a:latin typeface="Arial" panose="020B0604020202020204" pitchFamily="34" charset="0"/>
              </a:rPr>
              <a:t>“</a:t>
            </a:r>
          </a:p>
        </p:txBody>
      </p:sp>
      <p:sp>
        <p:nvSpPr>
          <p:cNvPr id="6" name="TextBox 18"/>
          <p:cNvSpPr txBox="1">
            <a:spLocks noChangeArrowheads="1"/>
          </p:cNvSpPr>
          <p:nvPr/>
        </p:nvSpPr>
        <p:spPr bwMode="auto">
          <a:xfrm>
            <a:off x="8997951" y="2886075"/>
            <a:ext cx="6096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3600">
                <a:solidFill>
                  <a:schemeClr val="accent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3600">
                <a:solidFill>
                  <a:schemeClr val="accent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sz="3600">
                <a:solidFill>
                  <a:schemeClr val="accent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3600">
                <a:solidFill>
                  <a:schemeClr val="accent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3600">
                <a:solidFill>
                  <a:schemeClr val="accent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3600">
                <a:solidFill>
                  <a:schemeClr val="accent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3600">
                <a:solidFill>
                  <a:schemeClr val="accent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3600">
                <a:solidFill>
                  <a:schemeClr val="accent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3600">
                <a:solidFill>
                  <a:schemeClr val="accent1"/>
                </a:solidFill>
                <a:latin typeface="Tahoma" panose="020B0604030504040204" pitchFamily="34" charset="0"/>
              </a:defRPr>
            </a:lvl9pPr>
          </a:lstStyle>
          <a:p>
            <a:pPr fontAlgn="base">
              <a:spcAft>
                <a:spcPct val="0"/>
              </a:spcAft>
              <a:buClr>
                <a:srgbClr val="FFCA08"/>
              </a:buClr>
            </a:pPr>
            <a:r>
              <a:rPr lang="en-US" altLang="en-US" sz="8000">
                <a:solidFill>
                  <a:srgbClr val="FFDF6B"/>
                </a:solidFill>
                <a:latin typeface="Arial" panose="020B0604020202020204" pitchFamily="34" charset="0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3180" y="609600"/>
            <a:ext cx="809624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68099" y="3632200"/>
            <a:ext cx="7226405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8" y="4470400"/>
            <a:ext cx="8463620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FFCA08"/>
              </a:buCl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FFCA08"/>
              </a:buCl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FFCA08"/>
              </a:buClr>
              <a:defRPr/>
            </a:pPr>
            <a:fld id="{3995E420-5CC4-421E-9C9E-C24C323BACE8}" type="slidenum">
              <a:rPr lang="en-US" altLang="en-US">
                <a:solidFill>
                  <a:srgbClr val="FFCA08"/>
                </a:solidFill>
              </a:rPr>
              <a:pPr>
                <a:buClr>
                  <a:srgbClr val="FFCA08"/>
                </a:buClr>
                <a:defRPr/>
              </a:pPr>
              <a:t>‹#›</a:t>
            </a:fld>
            <a:endParaRPr lang="en-US" altLang="en-US">
              <a:solidFill>
                <a:srgbClr val="FFCA0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0655897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98" y="1931988"/>
            <a:ext cx="8463620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8" y="4527448"/>
            <a:ext cx="8463620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FFCA08"/>
              </a:buCl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FFCA08"/>
              </a:buCl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FFCA08"/>
              </a:buClr>
              <a:defRPr/>
            </a:pPr>
            <a:fld id="{60503ED3-6C29-48C5-8FBD-C37BACBD4180}" type="slidenum">
              <a:rPr lang="en-US" altLang="en-US">
                <a:solidFill>
                  <a:srgbClr val="FFCA08"/>
                </a:solidFill>
              </a:rPr>
              <a:pPr>
                <a:buClr>
                  <a:srgbClr val="FFCA08"/>
                </a:buClr>
                <a:defRPr/>
              </a:pPr>
              <a:t>‹#›</a:t>
            </a:fld>
            <a:endParaRPr lang="en-US" altLang="en-US">
              <a:solidFill>
                <a:srgbClr val="FFCA0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8137660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7"/>
          <p:cNvSpPr txBox="1">
            <a:spLocks noChangeArrowheads="1"/>
          </p:cNvSpPr>
          <p:nvPr/>
        </p:nvSpPr>
        <p:spPr bwMode="auto">
          <a:xfrm>
            <a:off x="643467" y="790575"/>
            <a:ext cx="609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3600">
                <a:solidFill>
                  <a:schemeClr val="accent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3600">
                <a:solidFill>
                  <a:schemeClr val="accent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sz="3600">
                <a:solidFill>
                  <a:schemeClr val="accent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3600">
                <a:solidFill>
                  <a:schemeClr val="accent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3600">
                <a:solidFill>
                  <a:schemeClr val="accent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3600">
                <a:solidFill>
                  <a:schemeClr val="accent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3600">
                <a:solidFill>
                  <a:schemeClr val="accent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3600">
                <a:solidFill>
                  <a:schemeClr val="accent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3600">
                <a:solidFill>
                  <a:schemeClr val="accent1"/>
                </a:solidFill>
                <a:latin typeface="Tahoma" panose="020B0604030504040204" pitchFamily="34" charset="0"/>
              </a:defRPr>
            </a:lvl9pPr>
          </a:lstStyle>
          <a:p>
            <a:pPr fontAlgn="base">
              <a:spcAft>
                <a:spcPct val="0"/>
              </a:spcAft>
              <a:buClr>
                <a:srgbClr val="FFCA08"/>
              </a:buClr>
            </a:pPr>
            <a:r>
              <a:rPr lang="en-US" altLang="en-US" sz="8000">
                <a:solidFill>
                  <a:srgbClr val="FFDF6B"/>
                </a:solidFill>
                <a:latin typeface="Arial" panose="020B0604020202020204" pitchFamily="34" charset="0"/>
              </a:rPr>
              <a:t>“</a:t>
            </a:r>
          </a:p>
        </p:txBody>
      </p:sp>
      <p:sp>
        <p:nvSpPr>
          <p:cNvPr id="6" name="TextBox 18"/>
          <p:cNvSpPr txBox="1">
            <a:spLocks noChangeArrowheads="1"/>
          </p:cNvSpPr>
          <p:nvPr/>
        </p:nvSpPr>
        <p:spPr bwMode="auto">
          <a:xfrm>
            <a:off x="8997951" y="2886075"/>
            <a:ext cx="6096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3600">
                <a:solidFill>
                  <a:schemeClr val="accent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3600">
                <a:solidFill>
                  <a:schemeClr val="accent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sz="3600">
                <a:solidFill>
                  <a:schemeClr val="accent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3600">
                <a:solidFill>
                  <a:schemeClr val="accent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3600">
                <a:solidFill>
                  <a:schemeClr val="accent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3600">
                <a:solidFill>
                  <a:schemeClr val="accent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3600">
                <a:solidFill>
                  <a:schemeClr val="accent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3600">
                <a:solidFill>
                  <a:schemeClr val="accent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3600">
                <a:solidFill>
                  <a:schemeClr val="accent1"/>
                </a:solidFill>
                <a:latin typeface="Tahoma" panose="020B0604030504040204" pitchFamily="34" charset="0"/>
              </a:defRPr>
            </a:lvl9pPr>
          </a:lstStyle>
          <a:p>
            <a:pPr fontAlgn="base">
              <a:spcAft>
                <a:spcPct val="0"/>
              </a:spcAft>
              <a:buClr>
                <a:srgbClr val="FFCA08"/>
              </a:buClr>
            </a:pPr>
            <a:r>
              <a:rPr lang="en-US" altLang="en-US" sz="8000">
                <a:solidFill>
                  <a:srgbClr val="FFDF6B"/>
                </a:solidFill>
                <a:latin typeface="Arial" panose="020B0604020202020204" pitchFamily="34" charset="0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3180" y="609600"/>
            <a:ext cx="809624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812796" y="4013200"/>
            <a:ext cx="8463621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8" y="4527448"/>
            <a:ext cx="8463620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FFCA08"/>
              </a:buCl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FFCA08"/>
              </a:buCl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FFCA08"/>
              </a:buClr>
              <a:defRPr/>
            </a:pPr>
            <a:fld id="{A0D91078-633A-48C9-B688-FB5172ED41FC}" type="slidenum">
              <a:rPr lang="en-US" altLang="en-US">
                <a:solidFill>
                  <a:srgbClr val="FFCA08"/>
                </a:solidFill>
              </a:rPr>
              <a:pPr>
                <a:buClr>
                  <a:srgbClr val="FFCA08"/>
                </a:buClr>
                <a:defRPr/>
              </a:pPr>
              <a:t>‹#›</a:t>
            </a:fld>
            <a:endParaRPr lang="en-US" altLang="en-US">
              <a:solidFill>
                <a:srgbClr val="FFCA0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6566549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1131" y="609600"/>
            <a:ext cx="8455287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812796" y="4013200"/>
            <a:ext cx="8463621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8" y="4527448"/>
            <a:ext cx="8463620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FFCA08"/>
              </a:buCl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FFCA08"/>
              </a:buCl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FFCA08"/>
              </a:buClr>
              <a:defRPr/>
            </a:pPr>
            <a:fld id="{0AFD5611-1F9A-4CD1-B2E7-52971C05FC23}" type="slidenum">
              <a:rPr lang="en-US" altLang="en-US">
                <a:solidFill>
                  <a:srgbClr val="FFCA08"/>
                </a:solidFill>
              </a:rPr>
              <a:pPr>
                <a:buClr>
                  <a:srgbClr val="FFCA08"/>
                </a:buClr>
                <a:defRPr/>
              </a:pPr>
              <a:t>‹#›</a:t>
            </a:fld>
            <a:endParaRPr lang="en-US" altLang="en-US">
              <a:solidFill>
                <a:srgbClr val="FFCA0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4053827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FFCA08"/>
              </a:buCl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FFCA08"/>
              </a:buCl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FFCA08"/>
              </a:buClr>
              <a:defRPr/>
            </a:pPr>
            <a:fld id="{FC49AA92-F5DE-47D2-B27C-8528D95381B5}" type="slidenum">
              <a:rPr lang="en-US" altLang="en-US">
                <a:solidFill>
                  <a:srgbClr val="FFCA08"/>
                </a:solidFill>
              </a:rPr>
              <a:pPr>
                <a:buClr>
                  <a:srgbClr val="FFCA08"/>
                </a:buClr>
                <a:defRPr/>
              </a:pPr>
              <a:t>‹#›</a:t>
            </a:fld>
            <a:endParaRPr lang="en-US" altLang="en-US">
              <a:solidFill>
                <a:srgbClr val="FFCA0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6930412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9749" y="609601"/>
            <a:ext cx="130508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799" y="609601"/>
            <a:ext cx="6926701" cy="525145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FFCA08"/>
              </a:buCl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FFCA08"/>
              </a:buCl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FFCA08"/>
              </a:buClr>
              <a:defRPr/>
            </a:pPr>
            <a:fld id="{CCC0C7D7-9406-4A3E-B60A-B5CB2B17011B}" type="slidenum">
              <a:rPr lang="en-US" altLang="en-US">
                <a:solidFill>
                  <a:srgbClr val="FFCA08"/>
                </a:solidFill>
              </a:rPr>
              <a:pPr>
                <a:buClr>
                  <a:srgbClr val="FFCA08"/>
                </a:buClr>
                <a:defRPr/>
              </a:pPr>
              <a:t>‹#›</a:t>
            </a:fld>
            <a:endParaRPr lang="en-US" altLang="en-US">
              <a:solidFill>
                <a:srgbClr val="FFCA0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7149576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621813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pic>
        <p:nvPicPr>
          <p:cNvPr id="7" name="Picture 6" descr="OSPI logo black PP footer whitebg.png"/>
          <p:cNvPicPr/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282408" y="5582652"/>
            <a:ext cx="1041066" cy="10186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2883" y="5315451"/>
            <a:ext cx="1542549" cy="154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449535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6A15C-C8E9-42DC-B13D-FA4C5D28198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A5C1C-9825-4918-8476-A190B9DE94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5818795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6A15C-C8E9-42DC-B13D-FA4C5D28198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A5C1C-9825-4918-8476-A190B9DE94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41845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"/>
          <p:cNvSpPr>
            <a:spLocks noChangeShapeType="1"/>
          </p:cNvSpPr>
          <p:nvPr/>
        </p:nvSpPr>
        <p:spPr bwMode="auto">
          <a:xfrm>
            <a:off x="9753600" y="1066800"/>
            <a:ext cx="0" cy="449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srgbClr val="000000"/>
              </a:solidFill>
              <a:ea typeface="ＭＳ Ｐゴシック" pitchFamily="34" charset="-128"/>
            </a:endParaRPr>
          </a:p>
        </p:txBody>
      </p:sp>
      <p:grpSp>
        <p:nvGrpSpPr>
          <p:cNvPr id="5" name="Group 8"/>
          <p:cNvGrpSpPr>
            <a:grpSpLocks/>
          </p:cNvGrpSpPr>
          <p:nvPr/>
        </p:nvGrpSpPr>
        <p:grpSpPr bwMode="auto">
          <a:xfrm>
            <a:off x="9990667" y="2992438"/>
            <a:ext cx="1784351" cy="2189162"/>
            <a:chOff x="4704" y="1885"/>
            <a:chExt cx="843" cy="1379"/>
          </a:xfrm>
        </p:grpSpPr>
        <p:sp>
          <p:nvSpPr>
            <p:cNvPr id="6" name="Oval 9"/>
            <p:cNvSpPr>
              <a:spLocks noChangeArrowheads="1"/>
            </p:cNvSpPr>
            <p:nvPr/>
          </p:nvSpPr>
          <p:spPr bwMode="auto">
            <a:xfrm>
              <a:off x="4704" y="1885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800">
                <a:solidFill>
                  <a:srgbClr val="000000"/>
                </a:solidFill>
                <a:ea typeface="ＭＳ Ｐゴシック" pitchFamily="34" charset="-128"/>
              </a:endParaRPr>
            </a:p>
          </p:txBody>
        </p:sp>
        <p:sp>
          <p:nvSpPr>
            <p:cNvPr id="7" name="Oval 10"/>
            <p:cNvSpPr>
              <a:spLocks noChangeArrowheads="1"/>
            </p:cNvSpPr>
            <p:nvPr/>
          </p:nvSpPr>
          <p:spPr bwMode="auto">
            <a:xfrm>
              <a:off x="4883" y="1885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800">
                <a:solidFill>
                  <a:srgbClr val="000000"/>
                </a:solidFill>
                <a:ea typeface="ＭＳ Ｐゴシック" pitchFamily="34" charset="-128"/>
              </a:endParaRPr>
            </a:p>
          </p:txBody>
        </p:sp>
        <p:sp>
          <p:nvSpPr>
            <p:cNvPr id="8" name="Oval 11"/>
            <p:cNvSpPr>
              <a:spLocks noChangeArrowheads="1"/>
            </p:cNvSpPr>
            <p:nvPr/>
          </p:nvSpPr>
          <p:spPr bwMode="auto">
            <a:xfrm>
              <a:off x="5062" y="1885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800">
                <a:solidFill>
                  <a:srgbClr val="000000"/>
                </a:solidFill>
                <a:ea typeface="ＭＳ Ｐゴシック" pitchFamily="34" charset="-128"/>
              </a:endParaRPr>
            </a:p>
          </p:txBody>
        </p:sp>
        <p:sp>
          <p:nvSpPr>
            <p:cNvPr id="9" name="Oval 12"/>
            <p:cNvSpPr>
              <a:spLocks noChangeArrowheads="1"/>
            </p:cNvSpPr>
            <p:nvPr/>
          </p:nvSpPr>
          <p:spPr bwMode="auto">
            <a:xfrm>
              <a:off x="4704" y="2064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800">
                <a:solidFill>
                  <a:srgbClr val="000000"/>
                </a:solidFill>
                <a:ea typeface="ＭＳ Ｐゴシック" pitchFamily="34" charset="-128"/>
              </a:endParaRPr>
            </a:p>
          </p:txBody>
        </p:sp>
        <p:sp>
          <p:nvSpPr>
            <p:cNvPr id="10" name="Oval 13"/>
            <p:cNvSpPr>
              <a:spLocks noChangeArrowheads="1"/>
            </p:cNvSpPr>
            <p:nvPr/>
          </p:nvSpPr>
          <p:spPr bwMode="auto">
            <a:xfrm>
              <a:off x="4883" y="2064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800">
                <a:solidFill>
                  <a:srgbClr val="000000"/>
                </a:solidFill>
                <a:ea typeface="ＭＳ Ｐゴシック" pitchFamily="34" charset="-128"/>
              </a:endParaRPr>
            </a:p>
          </p:txBody>
        </p:sp>
        <p:sp>
          <p:nvSpPr>
            <p:cNvPr id="11" name="Oval 14"/>
            <p:cNvSpPr>
              <a:spLocks noChangeArrowheads="1"/>
            </p:cNvSpPr>
            <p:nvPr/>
          </p:nvSpPr>
          <p:spPr bwMode="auto">
            <a:xfrm>
              <a:off x="5062" y="2064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800">
                <a:solidFill>
                  <a:srgbClr val="000000"/>
                </a:solidFill>
                <a:ea typeface="ＭＳ Ｐゴシック" pitchFamily="34" charset="-128"/>
              </a:endParaRPr>
            </a:p>
          </p:txBody>
        </p:sp>
        <p:sp>
          <p:nvSpPr>
            <p:cNvPr id="12" name="Oval 15"/>
            <p:cNvSpPr>
              <a:spLocks noChangeArrowheads="1"/>
            </p:cNvSpPr>
            <p:nvPr/>
          </p:nvSpPr>
          <p:spPr bwMode="auto">
            <a:xfrm>
              <a:off x="5241" y="2064"/>
              <a:ext cx="127" cy="1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800">
                <a:solidFill>
                  <a:srgbClr val="000000"/>
                </a:solidFill>
                <a:ea typeface="ＭＳ Ｐゴシック" pitchFamily="34" charset="-128"/>
              </a:endParaRPr>
            </a:p>
          </p:txBody>
        </p:sp>
        <p:sp>
          <p:nvSpPr>
            <p:cNvPr id="13" name="Oval 16"/>
            <p:cNvSpPr>
              <a:spLocks noChangeArrowheads="1"/>
            </p:cNvSpPr>
            <p:nvPr/>
          </p:nvSpPr>
          <p:spPr bwMode="auto">
            <a:xfrm>
              <a:off x="4704" y="2243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800">
                <a:solidFill>
                  <a:srgbClr val="000000"/>
                </a:solidFill>
                <a:ea typeface="ＭＳ Ｐゴシック" pitchFamily="34" charset="-128"/>
              </a:endParaRPr>
            </a:p>
          </p:txBody>
        </p:sp>
        <p:sp>
          <p:nvSpPr>
            <p:cNvPr id="14" name="Oval 17"/>
            <p:cNvSpPr>
              <a:spLocks noChangeArrowheads="1"/>
            </p:cNvSpPr>
            <p:nvPr/>
          </p:nvSpPr>
          <p:spPr bwMode="auto">
            <a:xfrm>
              <a:off x="4883" y="2243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800">
                <a:solidFill>
                  <a:srgbClr val="000000"/>
                </a:solidFill>
                <a:ea typeface="ＭＳ Ｐゴシック" pitchFamily="34" charset="-128"/>
              </a:endParaRPr>
            </a:p>
          </p:txBody>
        </p:sp>
        <p:sp>
          <p:nvSpPr>
            <p:cNvPr id="15" name="Oval 18"/>
            <p:cNvSpPr>
              <a:spLocks noChangeArrowheads="1"/>
            </p:cNvSpPr>
            <p:nvPr/>
          </p:nvSpPr>
          <p:spPr bwMode="auto">
            <a:xfrm>
              <a:off x="5062" y="2243"/>
              <a:ext cx="127" cy="1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800">
                <a:solidFill>
                  <a:srgbClr val="000000"/>
                </a:solidFill>
                <a:ea typeface="ＭＳ Ｐゴシック" pitchFamily="34" charset="-128"/>
              </a:endParaRPr>
            </a:p>
          </p:txBody>
        </p:sp>
        <p:sp>
          <p:nvSpPr>
            <p:cNvPr id="16" name="Oval 19"/>
            <p:cNvSpPr>
              <a:spLocks noChangeArrowheads="1"/>
            </p:cNvSpPr>
            <p:nvPr/>
          </p:nvSpPr>
          <p:spPr bwMode="auto">
            <a:xfrm>
              <a:off x="5241" y="2243"/>
              <a:ext cx="127" cy="1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800">
                <a:solidFill>
                  <a:srgbClr val="000000"/>
                </a:solidFill>
                <a:ea typeface="ＭＳ Ｐゴシック" pitchFamily="34" charset="-128"/>
              </a:endParaRPr>
            </a:p>
          </p:txBody>
        </p:sp>
        <p:sp>
          <p:nvSpPr>
            <p:cNvPr id="17" name="Oval 20"/>
            <p:cNvSpPr>
              <a:spLocks noChangeArrowheads="1"/>
            </p:cNvSpPr>
            <p:nvPr/>
          </p:nvSpPr>
          <p:spPr bwMode="auto">
            <a:xfrm>
              <a:off x="5420" y="2243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800">
                <a:solidFill>
                  <a:srgbClr val="000000"/>
                </a:solidFill>
                <a:ea typeface="ＭＳ Ｐゴシック" pitchFamily="34" charset="-128"/>
              </a:endParaRPr>
            </a:p>
          </p:txBody>
        </p:sp>
        <p:sp>
          <p:nvSpPr>
            <p:cNvPr id="18" name="Oval 21"/>
            <p:cNvSpPr>
              <a:spLocks noChangeArrowheads="1"/>
            </p:cNvSpPr>
            <p:nvPr/>
          </p:nvSpPr>
          <p:spPr bwMode="auto">
            <a:xfrm>
              <a:off x="4704" y="2421"/>
              <a:ext cx="127" cy="12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800">
                <a:solidFill>
                  <a:srgbClr val="000000"/>
                </a:solidFill>
                <a:ea typeface="ＭＳ Ｐゴシック" pitchFamily="34" charset="-128"/>
              </a:endParaRPr>
            </a:p>
          </p:txBody>
        </p:sp>
        <p:sp>
          <p:nvSpPr>
            <p:cNvPr id="19" name="Oval 22"/>
            <p:cNvSpPr>
              <a:spLocks noChangeArrowheads="1"/>
            </p:cNvSpPr>
            <p:nvPr/>
          </p:nvSpPr>
          <p:spPr bwMode="auto">
            <a:xfrm>
              <a:off x="4883" y="2421"/>
              <a:ext cx="127" cy="1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800">
                <a:solidFill>
                  <a:srgbClr val="000000"/>
                </a:solidFill>
                <a:ea typeface="ＭＳ Ｐゴシック" pitchFamily="34" charset="-128"/>
              </a:endParaRPr>
            </a:p>
          </p:txBody>
        </p:sp>
        <p:sp>
          <p:nvSpPr>
            <p:cNvPr id="20" name="Oval 23"/>
            <p:cNvSpPr>
              <a:spLocks noChangeArrowheads="1"/>
            </p:cNvSpPr>
            <p:nvPr/>
          </p:nvSpPr>
          <p:spPr bwMode="auto">
            <a:xfrm>
              <a:off x="5062" y="2421"/>
              <a:ext cx="127" cy="1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800">
                <a:solidFill>
                  <a:srgbClr val="000000"/>
                </a:solidFill>
                <a:ea typeface="ＭＳ Ｐゴシック" pitchFamily="34" charset="-128"/>
              </a:endParaRPr>
            </a:p>
          </p:txBody>
        </p:sp>
        <p:sp>
          <p:nvSpPr>
            <p:cNvPr id="21" name="Oval 24"/>
            <p:cNvSpPr>
              <a:spLocks noChangeArrowheads="1"/>
            </p:cNvSpPr>
            <p:nvPr/>
          </p:nvSpPr>
          <p:spPr bwMode="auto">
            <a:xfrm>
              <a:off x="5241" y="2421"/>
              <a:ext cx="127" cy="12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800">
                <a:solidFill>
                  <a:srgbClr val="000000"/>
                </a:solidFill>
                <a:ea typeface="ＭＳ Ｐゴシック" pitchFamily="34" charset="-128"/>
              </a:endParaRPr>
            </a:p>
          </p:txBody>
        </p:sp>
        <p:sp>
          <p:nvSpPr>
            <p:cNvPr id="22" name="Oval 25"/>
            <p:cNvSpPr>
              <a:spLocks noChangeArrowheads="1"/>
            </p:cNvSpPr>
            <p:nvPr/>
          </p:nvSpPr>
          <p:spPr bwMode="auto">
            <a:xfrm>
              <a:off x="4704" y="2600"/>
              <a:ext cx="127" cy="1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800">
                <a:solidFill>
                  <a:srgbClr val="000000"/>
                </a:solidFill>
                <a:ea typeface="ＭＳ Ｐゴシック" pitchFamily="34" charset="-128"/>
              </a:endParaRPr>
            </a:p>
          </p:txBody>
        </p:sp>
        <p:sp>
          <p:nvSpPr>
            <p:cNvPr id="23" name="Oval 26"/>
            <p:cNvSpPr>
              <a:spLocks noChangeArrowheads="1"/>
            </p:cNvSpPr>
            <p:nvPr/>
          </p:nvSpPr>
          <p:spPr bwMode="auto">
            <a:xfrm>
              <a:off x="4883" y="2600"/>
              <a:ext cx="127" cy="1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800">
                <a:solidFill>
                  <a:srgbClr val="000000"/>
                </a:solidFill>
                <a:ea typeface="ＭＳ Ｐゴシック" pitchFamily="34" charset="-128"/>
              </a:endParaRPr>
            </a:p>
          </p:txBody>
        </p:sp>
        <p:sp>
          <p:nvSpPr>
            <p:cNvPr id="24" name="Oval 27"/>
            <p:cNvSpPr>
              <a:spLocks noChangeArrowheads="1"/>
            </p:cNvSpPr>
            <p:nvPr/>
          </p:nvSpPr>
          <p:spPr bwMode="auto">
            <a:xfrm>
              <a:off x="5062" y="2600"/>
              <a:ext cx="127" cy="12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800">
                <a:solidFill>
                  <a:srgbClr val="000000"/>
                </a:solidFill>
                <a:ea typeface="ＭＳ Ｐゴシック" pitchFamily="34" charset="-128"/>
              </a:endParaRPr>
            </a:p>
          </p:txBody>
        </p:sp>
        <p:sp>
          <p:nvSpPr>
            <p:cNvPr id="25" name="Oval 28"/>
            <p:cNvSpPr>
              <a:spLocks noChangeArrowheads="1"/>
            </p:cNvSpPr>
            <p:nvPr/>
          </p:nvSpPr>
          <p:spPr bwMode="auto">
            <a:xfrm>
              <a:off x="5241" y="2600"/>
              <a:ext cx="127" cy="12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800">
                <a:solidFill>
                  <a:srgbClr val="000000"/>
                </a:solidFill>
                <a:ea typeface="ＭＳ Ｐゴシック" pitchFamily="34" charset="-128"/>
              </a:endParaRPr>
            </a:p>
          </p:txBody>
        </p:sp>
        <p:sp>
          <p:nvSpPr>
            <p:cNvPr id="26" name="Oval 29"/>
            <p:cNvSpPr>
              <a:spLocks noChangeArrowheads="1"/>
            </p:cNvSpPr>
            <p:nvPr/>
          </p:nvSpPr>
          <p:spPr bwMode="auto">
            <a:xfrm>
              <a:off x="5420" y="2600"/>
              <a:ext cx="127" cy="128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800">
                <a:solidFill>
                  <a:srgbClr val="000000"/>
                </a:solidFill>
                <a:ea typeface="ＭＳ Ｐゴシック" pitchFamily="34" charset="-128"/>
              </a:endParaRPr>
            </a:p>
          </p:txBody>
        </p:sp>
        <p:sp>
          <p:nvSpPr>
            <p:cNvPr id="27" name="Oval 30"/>
            <p:cNvSpPr>
              <a:spLocks noChangeArrowheads="1"/>
            </p:cNvSpPr>
            <p:nvPr/>
          </p:nvSpPr>
          <p:spPr bwMode="auto">
            <a:xfrm>
              <a:off x="4704" y="2779"/>
              <a:ext cx="127" cy="1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800">
                <a:solidFill>
                  <a:srgbClr val="000000"/>
                </a:solidFill>
                <a:ea typeface="ＭＳ Ｐゴシック" pitchFamily="34" charset="-128"/>
              </a:endParaRPr>
            </a:p>
          </p:txBody>
        </p:sp>
        <p:sp>
          <p:nvSpPr>
            <p:cNvPr id="28" name="Oval 31"/>
            <p:cNvSpPr>
              <a:spLocks noChangeArrowheads="1"/>
            </p:cNvSpPr>
            <p:nvPr/>
          </p:nvSpPr>
          <p:spPr bwMode="auto">
            <a:xfrm>
              <a:off x="4883" y="2779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800">
                <a:solidFill>
                  <a:srgbClr val="000000"/>
                </a:solidFill>
                <a:ea typeface="ＭＳ Ｐゴシック" pitchFamily="34" charset="-128"/>
              </a:endParaRPr>
            </a:p>
          </p:txBody>
        </p:sp>
        <p:sp>
          <p:nvSpPr>
            <p:cNvPr id="29" name="Oval 32"/>
            <p:cNvSpPr>
              <a:spLocks noChangeArrowheads="1"/>
            </p:cNvSpPr>
            <p:nvPr/>
          </p:nvSpPr>
          <p:spPr bwMode="auto">
            <a:xfrm>
              <a:off x="5062" y="2779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800">
                <a:solidFill>
                  <a:srgbClr val="000000"/>
                </a:solidFill>
                <a:ea typeface="ＭＳ Ｐゴシック" pitchFamily="34" charset="-128"/>
              </a:endParaRPr>
            </a:p>
          </p:txBody>
        </p:sp>
        <p:sp>
          <p:nvSpPr>
            <p:cNvPr id="30" name="Oval 33"/>
            <p:cNvSpPr>
              <a:spLocks noChangeArrowheads="1"/>
            </p:cNvSpPr>
            <p:nvPr/>
          </p:nvSpPr>
          <p:spPr bwMode="auto">
            <a:xfrm>
              <a:off x="5241" y="2779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800">
                <a:solidFill>
                  <a:srgbClr val="000000"/>
                </a:solidFill>
                <a:ea typeface="ＭＳ Ｐゴシック" pitchFamily="34" charset="-128"/>
              </a:endParaRPr>
            </a:p>
          </p:txBody>
        </p:sp>
        <p:sp>
          <p:nvSpPr>
            <p:cNvPr id="31" name="Oval 34"/>
            <p:cNvSpPr>
              <a:spLocks noChangeArrowheads="1"/>
            </p:cNvSpPr>
            <p:nvPr/>
          </p:nvSpPr>
          <p:spPr bwMode="auto">
            <a:xfrm>
              <a:off x="4704" y="2958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800">
                <a:solidFill>
                  <a:srgbClr val="000000"/>
                </a:solidFill>
                <a:ea typeface="ＭＳ Ｐゴシック" pitchFamily="34" charset="-128"/>
              </a:endParaRPr>
            </a:p>
          </p:txBody>
        </p:sp>
        <p:sp>
          <p:nvSpPr>
            <p:cNvPr id="32" name="Oval 35"/>
            <p:cNvSpPr>
              <a:spLocks noChangeArrowheads="1"/>
            </p:cNvSpPr>
            <p:nvPr/>
          </p:nvSpPr>
          <p:spPr bwMode="auto">
            <a:xfrm>
              <a:off x="4883" y="2958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800">
                <a:solidFill>
                  <a:srgbClr val="000000"/>
                </a:solidFill>
                <a:ea typeface="ＭＳ Ｐゴシック" pitchFamily="34" charset="-128"/>
              </a:endParaRPr>
            </a:p>
          </p:txBody>
        </p:sp>
        <p:sp>
          <p:nvSpPr>
            <p:cNvPr id="33" name="Oval 36"/>
            <p:cNvSpPr>
              <a:spLocks noChangeArrowheads="1"/>
            </p:cNvSpPr>
            <p:nvPr/>
          </p:nvSpPr>
          <p:spPr bwMode="auto">
            <a:xfrm>
              <a:off x="5062" y="2958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800">
                <a:solidFill>
                  <a:srgbClr val="000000"/>
                </a:solidFill>
                <a:ea typeface="ＭＳ Ｐゴシック" pitchFamily="34" charset="-128"/>
              </a:endParaRPr>
            </a:p>
          </p:txBody>
        </p:sp>
        <p:sp>
          <p:nvSpPr>
            <p:cNvPr id="34" name="Oval 37"/>
            <p:cNvSpPr>
              <a:spLocks noChangeArrowheads="1"/>
            </p:cNvSpPr>
            <p:nvPr/>
          </p:nvSpPr>
          <p:spPr bwMode="auto">
            <a:xfrm>
              <a:off x="5241" y="2958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800">
                <a:solidFill>
                  <a:srgbClr val="000000"/>
                </a:solidFill>
                <a:ea typeface="ＭＳ Ｐゴシック" pitchFamily="34" charset="-128"/>
              </a:endParaRPr>
            </a:p>
          </p:txBody>
        </p:sp>
        <p:sp>
          <p:nvSpPr>
            <p:cNvPr id="35" name="Oval 38"/>
            <p:cNvSpPr>
              <a:spLocks noChangeArrowheads="1"/>
            </p:cNvSpPr>
            <p:nvPr/>
          </p:nvSpPr>
          <p:spPr bwMode="auto">
            <a:xfrm>
              <a:off x="4883" y="3137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800">
                <a:solidFill>
                  <a:srgbClr val="000000"/>
                </a:solidFill>
                <a:ea typeface="ＭＳ Ｐゴシック" pitchFamily="34" charset="-128"/>
              </a:endParaRPr>
            </a:p>
          </p:txBody>
        </p:sp>
        <p:sp>
          <p:nvSpPr>
            <p:cNvPr id="36" name="Oval 39"/>
            <p:cNvSpPr>
              <a:spLocks noChangeArrowheads="1"/>
            </p:cNvSpPr>
            <p:nvPr/>
          </p:nvSpPr>
          <p:spPr bwMode="auto">
            <a:xfrm>
              <a:off x="5241" y="3137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800">
                <a:solidFill>
                  <a:srgbClr val="000000"/>
                </a:solidFill>
                <a:ea typeface="ＭＳ Ｐゴシック" pitchFamily="34" charset="-128"/>
              </a:endParaRPr>
            </a:p>
          </p:txBody>
        </p:sp>
      </p:grpSp>
      <p:sp>
        <p:nvSpPr>
          <p:cNvPr id="37" name="Line 40"/>
          <p:cNvSpPr>
            <a:spLocks noChangeShapeType="1"/>
          </p:cNvSpPr>
          <p:nvPr/>
        </p:nvSpPr>
        <p:spPr bwMode="auto">
          <a:xfrm>
            <a:off x="406400" y="2819400"/>
            <a:ext cx="1097280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421217" y="466725"/>
            <a:ext cx="9042400" cy="2133600"/>
          </a:xfrm>
        </p:spPr>
        <p:txBody>
          <a:bodyPr/>
          <a:lstStyle>
            <a:lvl1pPr algn="r">
              <a:defRPr sz="4800"/>
            </a:lvl1pPr>
          </a:lstStyle>
          <a:p>
            <a:r>
              <a:rPr lang="en-US" altLang="en-US" smtClean="0"/>
              <a:t>Click to edit Master title style</a:t>
            </a:r>
            <a:endParaRPr lang="en-US" altLang="en-US"/>
          </a:p>
        </p:txBody>
      </p:sp>
      <p:sp>
        <p:nvSpPr>
          <p:cNvPr id="2253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132417" y="3049588"/>
            <a:ext cx="8331200" cy="2362200"/>
          </a:xfrm>
        </p:spPr>
        <p:txBody>
          <a:bodyPr/>
          <a:lstStyle>
            <a:lvl1pPr marL="0" indent="0" algn="r">
              <a:buFont typeface="Wingdings" pitchFamily="2" charset="2"/>
              <a:buNone/>
              <a:defRPr sz="3200"/>
            </a:lvl1pPr>
          </a:lstStyle>
          <a:p>
            <a:r>
              <a:rPr lang="en-US" altLang="en-US" smtClean="0"/>
              <a:t>Click to edit Master subtitle style</a:t>
            </a:r>
            <a:endParaRPr lang="en-US" altLang="en-US"/>
          </a:p>
        </p:txBody>
      </p:sp>
      <p:sp>
        <p:nvSpPr>
          <p:cNvPr id="38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9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0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222ECC-403B-453D-A3C1-6DA4CB0E92D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737631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6A15C-C8E9-42DC-B13D-FA4C5D28198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A5C1C-9825-4918-8476-A190B9DE94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187677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6A15C-C8E9-42DC-B13D-FA4C5D28198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A5C1C-9825-4918-8476-A190B9DE94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3107708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6A15C-C8E9-42DC-B13D-FA4C5D28198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A5C1C-9825-4918-8476-A190B9DE94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347140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6A15C-C8E9-42DC-B13D-FA4C5D28198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A5C1C-9825-4918-8476-A190B9DE94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3801564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6A15C-C8E9-42DC-B13D-FA4C5D28198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A5C1C-9825-4918-8476-A190B9DE94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863387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6A15C-C8E9-42DC-B13D-FA4C5D28198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A5C1C-9825-4918-8476-A190B9DE94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0438876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6A15C-C8E9-42DC-B13D-FA4C5D28198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A5C1C-9825-4918-8476-A190B9DE94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42826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8DB3DBD-CCBB-4268-818C-1334615B8B8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95517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56E8EC-B4BD-4E79-BFB8-C6E222CE594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3545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ACA83-8EDF-41E1-A349-541B1ED51D89}" type="datetimeFigureOut">
              <a:rPr lang="en-US" smtClean="0"/>
              <a:t>11/6/2016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17F1F-97C5-4A2D-82D8-8177856E43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9974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719263"/>
            <a:ext cx="5384800" cy="44116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719263"/>
            <a:ext cx="5384800" cy="44116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E36991C-A41E-4C9A-BF51-3D9049F44D9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12364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9D137D5-8A27-4444-B33E-BAFA92C8256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73348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F914116-4A15-4323-8CC3-D3D495626A5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02163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FEC492D-2516-49E3-917C-FA830A03526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19339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9CF046B-1A1B-4204-850A-6353FEB165F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06523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C07986D-F069-496B-8CEE-CD80C147E0D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64804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A294595-2ADC-4A34-8054-8907F1D71A5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780856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22239"/>
            <a:ext cx="2743200" cy="600868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22239"/>
            <a:ext cx="8026400" cy="600868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715CA99-1796-4AC6-90A4-23D0198A0F5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696984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/>
          <p:cNvSpPr>
            <a:spLocks noGrp="1"/>
          </p:cNvSpPr>
          <p:nvPr>
            <p:ph type="body" idx="1"/>
          </p:nvPr>
        </p:nvSpPr>
        <p:spPr>
          <a:xfrm>
            <a:off x="507999" y="4191023"/>
            <a:ext cx="11122468" cy="1167558"/>
          </a:xfrm>
        </p:spPr>
        <p:txBody>
          <a:bodyPr anchor="ctr"/>
          <a:lstStyle>
            <a:lvl1pPr marL="0" indent="0" algn="ctr">
              <a:buNone/>
              <a:defRPr sz="2000">
                <a:solidFill>
                  <a:srgbClr val="45454C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1" name="Title 11"/>
          <p:cNvSpPr>
            <a:spLocks noGrp="1"/>
          </p:cNvSpPr>
          <p:nvPr>
            <p:ph type="title"/>
          </p:nvPr>
        </p:nvSpPr>
        <p:spPr>
          <a:xfrm>
            <a:off x="507999" y="2441770"/>
            <a:ext cx="11122468" cy="1645920"/>
          </a:xfrm>
        </p:spPr>
        <p:txBody>
          <a:bodyPr/>
          <a:lstStyle>
            <a:lvl1pPr algn="ctr">
              <a:defRPr sz="4200" spc="150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507999" y="5995125"/>
            <a:ext cx="11122468" cy="407987"/>
          </a:xfrm>
        </p:spPr>
        <p:txBody>
          <a:bodyPr/>
          <a:lstStyle>
            <a:lvl1pPr marL="45720" indent="0" algn="ctr">
              <a:buFontTx/>
              <a:buNone/>
              <a:defRPr sz="1600" b="0" spc="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Month Day Year</a:t>
            </a:r>
            <a:endParaRPr lang="en-US" dirty="0"/>
          </a:p>
        </p:txBody>
      </p:sp>
      <p:pic>
        <p:nvPicPr>
          <p:cNvPr id="13" name="Picture 12" descr="co_cde__dept_rgb.eps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1" t="4383" r="28033" b="44574"/>
          <a:stretch/>
        </p:blipFill>
        <p:spPr>
          <a:xfrm>
            <a:off x="2209359" y="1007896"/>
            <a:ext cx="7767371" cy="1261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04039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74320" indent="-228600">
              <a:buFont typeface="Wingdings" charset="2"/>
              <a:buChar char="§"/>
              <a:defRPr spc="0"/>
            </a:lvl1pPr>
            <a:lvl2pPr marL="548640" indent="-182880">
              <a:buFont typeface="Wingdings" charset="2"/>
              <a:buChar char="§"/>
              <a:defRPr spc="0"/>
            </a:lvl2pPr>
            <a:lvl3pPr marL="822960" indent="-182880">
              <a:buFont typeface="Wingdings" charset="2"/>
              <a:buChar char="§"/>
              <a:defRPr spc="0"/>
            </a:lvl3pPr>
            <a:lvl4pPr marL="1097280" indent="-182880">
              <a:buFont typeface="Wingdings" charset="2"/>
              <a:buChar char="§"/>
              <a:defRPr spc="0"/>
            </a:lvl4pPr>
            <a:lvl5pPr marL="1280160" indent="-182880">
              <a:buFont typeface="Wingdings" charset="2"/>
              <a:buChar char="§"/>
              <a:defRPr spc="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Museo Slab 500"/>
                <a:cs typeface="Museo Slab 50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507999" y="6265546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rgbClr val="45454C"/>
                </a:solidFill>
              </a:defRPr>
            </a:lvl1pPr>
          </a:lstStyle>
          <a:p>
            <a:fld id="{757A2F4E-5D54-B04B-91BD-7E78EE1FE9FD}" type="slidenum">
              <a:rPr lang="en-US" smtClean="0"/>
              <a:pPr/>
              <a:t>‹#›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0543308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ACA83-8EDF-41E1-A349-541B1ED51D89}" type="datetimeFigureOut">
              <a:rPr lang="en-US" smtClean="0"/>
              <a:t>11/6/2016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17F1F-97C5-4A2D-82D8-8177856E43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0428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Divider Oran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7999" y="3412607"/>
            <a:ext cx="11122468" cy="164592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>
                <a:solidFill>
                  <a:srgbClr val="40404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507999" y="1740195"/>
            <a:ext cx="11122468" cy="1645920"/>
          </a:xfrm>
        </p:spPr>
        <p:txBody>
          <a:bodyPr/>
          <a:lstStyle>
            <a:lvl1pPr algn="ctr">
              <a:defRPr sz="4200" spc="150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6" name="Picture 5" descr="co_cde_shield_rgb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039" y="6078533"/>
            <a:ext cx="1548215" cy="682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2577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21545" y="1719072"/>
            <a:ext cx="5384800" cy="4407408"/>
          </a:xfrm>
        </p:spPr>
        <p:txBody>
          <a:bodyPr/>
          <a:lstStyle>
            <a:lvl1pPr>
              <a:defRPr sz="2400" spc="0"/>
            </a:lvl1pPr>
            <a:lvl2pPr>
              <a:defRPr sz="2200" spc="0"/>
            </a:lvl2pPr>
            <a:lvl3pPr>
              <a:defRPr sz="2000" spc="0"/>
            </a:lvl3pPr>
            <a:lvl4pPr>
              <a:defRPr sz="1800" spc="0"/>
            </a:lvl4pPr>
            <a:lvl5pPr>
              <a:defRPr sz="1600" spc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213" y="1719072"/>
            <a:ext cx="5384800" cy="4407408"/>
          </a:xfrm>
        </p:spPr>
        <p:txBody>
          <a:bodyPr/>
          <a:lstStyle>
            <a:lvl1pPr>
              <a:defRPr sz="2400" b="1" i="0" spc="0"/>
            </a:lvl1pPr>
            <a:lvl2pPr>
              <a:defRPr sz="2200" b="0" i="0" spc="0"/>
            </a:lvl2pPr>
            <a:lvl3pPr>
              <a:defRPr sz="2000" b="0" i="0" spc="0"/>
            </a:lvl3pPr>
            <a:lvl4pPr>
              <a:defRPr sz="1800" b="0" i="0" spc="0"/>
            </a:lvl4pPr>
            <a:lvl5pPr>
              <a:defRPr sz="1600" b="0" i="0" spc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7999" y="6356350"/>
            <a:ext cx="4470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rgbClr val="45454C"/>
                </a:solidFill>
              </a:defRPr>
            </a:lvl1pPr>
          </a:lstStyle>
          <a:p>
            <a:fld id="{757A2F4E-5D54-B04B-91BD-7E78EE1FE9FD}" type="slidenum">
              <a:rPr lang="en-US" smtClean="0"/>
              <a:pPr/>
              <a:t>‹#›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59805629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7999" y="6356350"/>
            <a:ext cx="4470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rgbClr val="45454C"/>
                </a:solidFill>
              </a:defRPr>
            </a:lvl1pPr>
          </a:lstStyle>
          <a:p>
            <a:fld id="{757A2F4E-5D54-B04B-91BD-7E78EE1FE9FD}" type="slidenum">
              <a:rPr lang="en-US" smtClean="0"/>
              <a:pPr/>
              <a:t>‹#›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01946179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Blue Narrow Bar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08000" y="355848"/>
            <a:ext cx="11175013" cy="782073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7999" y="6356350"/>
            <a:ext cx="4470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rgbClr val="45454C"/>
                </a:solidFill>
              </a:defRPr>
            </a:lvl1pPr>
          </a:lstStyle>
          <a:p>
            <a:fld id="{757A2F4E-5D54-B04B-91BD-7E78EE1FE9FD}" type="slidenum">
              <a:rPr lang="en-US" smtClean="0"/>
              <a:pPr/>
              <a:t>‹#›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15677282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Green Narrow Bar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08000" y="355848"/>
            <a:ext cx="11175013" cy="782073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7999" y="6356350"/>
            <a:ext cx="4470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rgbClr val="45454C"/>
                </a:solidFill>
              </a:defRPr>
            </a:lvl1pPr>
          </a:lstStyle>
          <a:p>
            <a:fld id="{757A2F4E-5D54-B04B-91BD-7E78EE1FE9FD}" type="slidenum">
              <a:rPr lang="en-US" smtClean="0"/>
              <a:pPr/>
              <a:t>‹#›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6877484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7999" y="6356350"/>
            <a:ext cx="4470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rgbClr val="45454C"/>
                </a:solidFill>
              </a:defRPr>
            </a:lvl1pPr>
          </a:lstStyle>
          <a:p>
            <a:fld id="{757A2F4E-5D54-B04B-91BD-7E78EE1FE9FD}" type="slidenum">
              <a:rPr lang="en-US" smtClean="0"/>
              <a:pPr/>
              <a:t>‹#›</a:t>
            </a:fld>
            <a:endParaRPr lang="en-US" dirty="0" smtClean="0"/>
          </a:p>
        </p:txBody>
      </p:sp>
      <p:pic>
        <p:nvPicPr>
          <p:cNvPr id="5" name="Picture 4" descr="co_cde_shield_rgb.eps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039" y="6078533"/>
            <a:ext cx="1548215" cy="682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61813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Caption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000" y="1188720"/>
            <a:ext cx="8128001" cy="4969193"/>
          </a:xfrm>
        </p:spPr>
        <p:txBody>
          <a:bodyPr/>
          <a:lstStyle>
            <a:lvl1pPr>
              <a:defRPr sz="2400" spc="0"/>
            </a:lvl1pPr>
            <a:lvl2pPr>
              <a:defRPr sz="2200" spc="0"/>
            </a:lvl2pPr>
            <a:lvl3pPr>
              <a:defRPr sz="2000" spc="0"/>
            </a:lvl3pPr>
            <a:lvl4pPr>
              <a:defRPr sz="1800" spc="0"/>
            </a:lvl4pPr>
            <a:lvl5pPr>
              <a:defRPr sz="1600" spc="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386853" y="2232152"/>
            <a:ext cx="2547760" cy="2816352"/>
          </a:xfrm>
        </p:spPr>
        <p:txBody>
          <a:bodyPr tIns="0"/>
          <a:lstStyle>
            <a:lvl1pPr marL="0" indent="0">
              <a:buNone/>
              <a:defRPr sz="1800" b="0" spc="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9383776" y="1096962"/>
            <a:ext cx="2551275" cy="1033590"/>
          </a:xfrm>
        </p:spPr>
        <p:txBody>
          <a:bodyPr anchor="b"/>
          <a:lstStyle>
            <a:lvl1pPr algn="l">
              <a:defRPr sz="2000" spc="0" baseline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7999" y="6356350"/>
            <a:ext cx="4470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fld id="{757A2F4E-5D54-B04B-91BD-7E78EE1FE9FD}" type="slidenum">
              <a:rPr lang="en-US" smtClean="0">
                <a:solidFill>
                  <a:srgbClr val="EF7521">
                    <a:lumMod val="50000"/>
                  </a:srgbClr>
                </a:solidFill>
              </a:rPr>
              <a:pPr/>
              <a:t>‹#›</a:t>
            </a:fld>
            <a:endParaRPr lang="en-US" dirty="0" smtClean="0">
              <a:solidFill>
                <a:srgbClr val="EF7521">
                  <a:lumMod val="50000"/>
                </a:srgbClr>
              </a:solidFill>
            </a:endParaRPr>
          </a:p>
        </p:txBody>
      </p:sp>
      <p:sp>
        <p:nvSpPr>
          <p:cNvPr id="10" name="Text Placeholder 2"/>
          <p:cNvSpPr>
            <a:spLocks noGrp="1"/>
          </p:cNvSpPr>
          <p:nvPr>
            <p:ph type="body" idx="10"/>
          </p:nvPr>
        </p:nvSpPr>
        <p:spPr>
          <a:xfrm>
            <a:off x="507998" y="457200"/>
            <a:ext cx="8128001" cy="639762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2800" b="0" i="0" spc="0">
                <a:solidFill>
                  <a:srgbClr val="45454C"/>
                </a:solidFill>
                <a:latin typeface="Museo Slab 500"/>
                <a:cs typeface="Museo Slab 50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12" name="Picture 11" descr="co_cde_shield_rgb.eps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039" y="6078533"/>
            <a:ext cx="1548215" cy="682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4474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with Caption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07999" y="460248"/>
            <a:ext cx="8229603" cy="5564632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7999" y="6356350"/>
            <a:ext cx="4470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rgbClr val="45454C"/>
                </a:solidFill>
              </a:defRPr>
            </a:lvl1pPr>
          </a:lstStyle>
          <a:p>
            <a:fld id="{757A2F4E-5D54-B04B-91BD-7E78EE1FE9FD}" type="slidenum">
              <a:rPr lang="en-US" smtClean="0"/>
              <a:pPr/>
              <a:t>‹#›</a:t>
            </a:fld>
            <a:endParaRPr lang="en-US" dirty="0" smtClean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2"/>
          </p:nvPr>
        </p:nvSpPr>
        <p:spPr>
          <a:xfrm>
            <a:off x="9386853" y="2232152"/>
            <a:ext cx="2547760" cy="2816352"/>
          </a:xfrm>
        </p:spPr>
        <p:txBody>
          <a:bodyPr tIns="0"/>
          <a:lstStyle>
            <a:lvl1pPr marL="0" indent="0">
              <a:buNone/>
              <a:defRPr sz="1800" b="0" spc="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Title 10"/>
          <p:cNvSpPr>
            <a:spLocks noGrp="1"/>
          </p:cNvSpPr>
          <p:nvPr>
            <p:ph type="title"/>
          </p:nvPr>
        </p:nvSpPr>
        <p:spPr>
          <a:xfrm>
            <a:off x="9383776" y="1096962"/>
            <a:ext cx="2551275" cy="1033590"/>
          </a:xfrm>
        </p:spPr>
        <p:txBody>
          <a:bodyPr anchor="b"/>
          <a:lstStyle>
            <a:lvl1pPr algn="l">
              <a:defRPr sz="2000" spc="0" baseline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7" name="Picture 6" descr="co_cde_shield_rgb.eps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039" y="6078533"/>
            <a:ext cx="1548215" cy="682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4192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Caption Lef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6426" y="6356350"/>
            <a:ext cx="2432065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rgbClr val="45454C"/>
                </a:solidFill>
              </a:defRPr>
            </a:lvl1pPr>
          </a:lstStyle>
          <a:p>
            <a:fld id="{757A2F4E-5D54-B04B-91BD-7E78EE1FE9FD}" type="slidenum">
              <a:rPr lang="en-US" smtClean="0"/>
              <a:pPr/>
              <a:t>‹#›</a:t>
            </a:fld>
            <a:endParaRPr lang="en-US" dirty="0" smtClean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2932854" y="1036321"/>
            <a:ext cx="8785669" cy="4969193"/>
          </a:xfrm>
        </p:spPr>
        <p:txBody>
          <a:bodyPr/>
          <a:lstStyle>
            <a:lvl1pPr>
              <a:defRPr sz="2400" spc="0"/>
            </a:lvl1pPr>
            <a:lvl2pPr>
              <a:defRPr sz="2200" spc="0"/>
            </a:lvl2pPr>
            <a:lvl3pPr>
              <a:defRPr sz="2000" spc="0"/>
            </a:lvl3pPr>
            <a:lvl4pPr>
              <a:defRPr sz="1800" spc="0"/>
            </a:lvl4pPr>
            <a:lvl5pPr>
              <a:defRPr sz="1600" spc="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idx="10"/>
          </p:nvPr>
        </p:nvSpPr>
        <p:spPr>
          <a:xfrm>
            <a:off x="2932852" y="304800"/>
            <a:ext cx="8785669" cy="639762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2800" b="0" i="0" spc="0">
                <a:solidFill>
                  <a:schemeClr val="tx1"/>
                </a:solidFill>
                <a:latin typeface="Museo Slab 500"/>
                <a:cs typeface="Museo Slab 50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2"/>
          </p:nvPr>
        </p:nvSpPr>
        <p:spPr>
          <a:xfrm>
            <a:off x="80293" y="2171510"/>
            <a:ext cx="2547760" cy="2816352"/>
          </a:xfrm>
        </p:spPr>
        <p:txBody>
          <a:bodyPr tIns="0"/>
          <a:lstStyle>
            <a:lvl1pPr marL="0" indent="0">
              <a:buNone/>
              <a:defRPr sz="1800" b="0" spc="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4" name="Title 10"/>
          <p:cNvSpPr>
            <a:spLocks noGrp="1"/>
          </p:cNvSpPr>
          <p:nvPr>
            <p:ph type="title"/>
          </p:nvPr>
        </p:nvSpPr>
        <p:spPr>
          <a:xfrm>
            <a:off x="77216" y="1036320"/>
            <a:ext cx="2551275" cy="1033590"/>
          </a:xfrm>
        </p:spPr>
        <p:txBody>
          <a:bodyPr anchor="b"/>
          <a:lstStyle>
            <a:lvl1pPr algn="l">
              <a:defRPr sz="2000" spc="0" baseline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11" name="Picture 10" descr="co_cde_shield_rgb.eps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039" y="6078533"/>
            <a:ext cx="1548215" cy="682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12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with Caption Lef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159" y="6356350"/>
            <a:ext cx="2364332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rgbClr val="45454C"/>
                </a:solidFill>
              </a:defRPr>
            </a:lvl1pPr>
          </a:lstStyle>
          <a:p>
            <a:fld id="{757A2F4E-5D54-B04B-91BD-7E78EE1FE9FD}" type="slidenum">
              <a:rPr lang="en-US" smtClean="0"/>
              <a:pPr/>
              <a:t>‹#›</a:t>
            </a:fld>
            <a:endParaRPr lang="en-US" dirty="0" smtClean="0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>
          <a:xfrm>
            <a:off x="80293" y="2232152"/>
            <a:ext cx="2547760" cy="2816352"/>
          </a:xfrm>
        </p:spPr>
        <p:txBody>
          <a:bodyPr tIns="0"/>
          <a:lstStyle>
            <a:lvl1pPr marL="0" indent="0">
              <a:buNone/>
              <a:defRPr sz="1800" b="0" spc="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9" name="Title 10"/>
          <p:cNvSpPr>
            <a:spLocks noGrp="1"/>
          </p:cNvSpPr>
          <p:nvPr>
            <p:ph type="title"/>
          </p:nvPr>
        </p:nvSpPr>
        <p:spPr>
          <a:xfrm>
            <a:off x="77216" y="1096962"/>
            <a:ext cx="2551275" cy="1033590"/>
          </a:xfrm>
        </p:spPr>
        <p:txBody>
          <a:bodyPr anchor="b"/>
          <a:lstStyle>
            <a:lvl1pPr algn="l">
              <a:defRPr sz="2000" spc="0" baseline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10" name="Picture 9" descr="co_cde_shield_rgb.eps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039" y="6078533"/>
            <a:ext cx="1548215" cy="682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9609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ACA83-8EDF-41E1-A349-541B1ED51D89}" type="datetimeFigureOut">
              <a:rPr lang="en-US" smtClean="0"/>
              <a:t>11/6/2016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17F1F-97C5-4A2D-82D8-8177856E43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98270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with Caption Lef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idx="1"/>
          </p:nvPr>
        </p:nvSpPr>
        <p:spPr>
          <a:xfrm>
            <a:off x="2951048" y="304800"/>
            <a:ext cx="8834552" cy="5773732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3371" y="6356350"/>
            <a:ext cx="22352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rgbClr val="45454C"/>
                </a:solidFill>
              </a:defRPr>
            </a:lvl1pPr>
          </a:lstStyle>
          <a:p>
            <a:fld id="{757A2F4E-5D54-B04B-91BD-7E78EE1FE9FD}" type="slidenum">
              <a:rPr lang="en-US" smtClean="0"/>
              <a:pPr/>
              <a:t>‹#›</a:t>
            </a:fld>
            <a:endParaRPr lang="en-US" dirty="0" smtClean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11" y="2232152"/>
            <a:ext cx="2547760" cy="2816352"/>
          </a:xfrm>
        </p:spPr>
        <p:txBody>
          <a:bodyPr tIns="0"/>
          <a:lstStyle>
            <a:lvl1pPr marL="0" indent="0">
              <a:buNone/>
              <a:defRPr sz="1800" b="0" spc="0">
                <a:solidFill>
                  <a:srgbClr val="5C667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3" name="Title 10"/>
          <p:cNvSpPr>
            <a:spLocks noGrp="1"/>
          </p:cNvSpPr>
          <p:nvPr>
            <p:ph type="title"/>
          </p:nvPr>
        </p:nvSpPr>
        <p:spPr>
          <a:xfrm>
            <a:off x="67733" y="1096962"/>
            <a:ext cx="2551275" cy="1033590"/>
          </a:xfrm>
        </p:spPr>
        <p:txBody>
          <a:bodyPr anchor="b"/>
          <a:lstStyle>
            <a:lvl1pPr algn="l">
              <a:defRPr sz="2000" spc="0" baseline="0">
                <a:solidFill>
                  <a:srgbClr val="5C667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11" name="Picture 10" descr="co_cde_shield_rgb.eps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039" y="6078533"/>
            <a:ext cx="1548215" cy="682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4065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28987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pic>
        <p:nvPicPr>
          <p:cNvPr id="7" name="Picture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828800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quarter" idx="11" hasCustomPrompt="1"/>
          </p:nvPr>
        </p:nvSpPr>
        <p:spPr>
          <a:xfrm>
            <a:off x="3962400" y="6096000"/>
            <a:ext cx="4064000" cy="609600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1800" baseline="0"/>
            </a:lvl1pPr>
          </a:lstStyle>
          <a:p>
            <a:pPr lvl="0"/>
            <a:r>
              <a:rPr lang="en-US" dirty="0" smtClean="0"/>
              <a:t>Contact info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83774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400" y="6096000"/>
            <a:ext cx="6197600" cy="762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5542"/>
            <a:ext cx="12192000" cy="9144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63217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400" y="6096000"/>
            <a:ext cx="6197600" cy="762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5542"/>
            <a:ext cx="12192000" cy="914400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7422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400" y="6096000"/>
            <a:ext cx="6197600" cy="762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5542"/>
            <a:ext cx="12192000" cy="9144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02050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400" y="6096000"/>
            <a:ext cx="6197600" cy="762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5542"/>
            <a:ext cx="12192000" cy="91440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32448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33915" y="0"/>
            <a:ext cx="8282608" cy="2160104"/>
          </a:xfrm>
        </p:spPr>
        <p:txBody>
          <a:bodyPr anchor="b"/>
          <a:lstStyle>
            <a:lvl1pPr algn="ctr">
              <a:defRPr sz="4500" b="1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70015" y="2597426"/>
            <a:ext cx="7646505" cy="1282148"/>
          </a:xfrm>
        </p:spPr>
        <p:txBody>
          <a:bodyPr>
            <a:normAutofit/>
          </a:bodyPr>
          <a:lstStyle>
            <a:lvl1pPr marL="0" indent="0" algn="ctr">
              <a:buNone/>
              <a:defRPr sz="2400" b="1">
                <a:solidFill>
                  <a:schemeClr val="tx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171821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09873715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5686" y="1"/>
            <a:ext cx="9453217" cy="116619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5685" y="1460499"/>
            <a:ext cx="9453219" cy="487404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7995442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604050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ACA83-8EDF-41E1-A349-541B1ED51D89}" type="datetimeFigureOut">
              <a:rPr lang="en-US" smtClean="0"/>
              <a:t>11/6/2016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17F1F-97C5-4A2D-82D8-8177856E43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38991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2797" y="1"/>
            <a:ext cx="10515600" cy="119269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2799" y="1548641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2799" y="2372553"/>
            <a:ext cx="5157787" cy="3684588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25210" y="1548641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25210" y="2372553"/>
            <a:ext cx="5183188" cy="3684588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90423062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60291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33915" y="0"/>
            <a:ext cx="8282608" cy="2160104"/>
          </a:xfrm>
        </p:spPr>
        <p:txBody>
          <a:bodyPr anchor="b"/>
          <a:lstStyle>
            <a:lvl1pPr algn="ctr">
              <a:defRPr sz="4500" b="1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70015" y="2597426"/>
            <a:ext cx="7646505" cy="1282148"/>
          </a:xfrm>
        </p:spPr>
        <p:txBody>
          <a:bodyPr/>
          <a:lstStyle>
            <a:lvl1pPr marL="0" indent="0" algn="ctr">
              <a:buNone/>
              <a:defRPr sz="2400" b="1">
                <a:solidFill>
                  <a:schemeClr val="tx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740496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36090944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5686" y="1"/>
            <a:ext cx="9453217" cy="116619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5685" y="1460499"/>
            <a:ext cx="9453219" cy="487404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28686231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654791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2797" y="1"/>
            <a:ext cx="10515600" cy="119269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2799" y="1548641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2799" y="2372553"/>
            <a:ext cx="5157787" cy="3684588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25210" y="1548641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25210" y="2372553"/>
            <a:ext cx="5183188" cy="3684588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34555663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76847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363201" y="6135689"/>
            <a:ext cx="1022351" cy="36988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61535EB-DD5F-40D9-A848-022514227084}" type="datetime1">
              <a:rPr lang="en-US" sz="2800" smtClean="0">
                <a:solidFill>
                  <a:prstClr val="black"/>
                </a:solidFill>
                <a:latin typeface="Tahoma" panose="020B060403050404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11/6/2016</a:t>
            </a:fld>
            <a:endParaRPr lang="en-US" sz="2800" dirty="0">
              <a:solidFill>
                <a:prstClr val="black"/>
              </a:solidFill>
              <a:latin typeface="Tahoma" panose="020B060403050404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590800" y="6135689"/>
            <a:ext cx="7622117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smtClean="0">
                <a:solidFill>
                  <a:prstClr val="black"/>
                </a:solidFill>
                <a:latin typeface="Tahoma" panose="020B0604030504040204" pitchFamily="34" charset="0"/>
              </a:rPr>
              <a:t>1</a:t>
            </a:r>
            <a:endParaRPr lang="en-US" sz="2800">
              <a:solidFill>
                <a:prstClr val="black"/>
              </a:solidFill>
              <a:latin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81567" y="787401"/>
            <a:ext cx="781051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34873A7-56DD-4968-9FDF-E0D80F084FE5}" type="slidenum">
              <a:rPr lang="en-US" altLang="en-US" sz="2800" smtClean="0">
                <a:solidFill>
                  <a:prstClr val="black"/>
                </a:solidFill>
                <a:latin typeface="Tahoma" panose="020B060403050404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z="2800">
              <a:solidFill>
                <a:prstClr val="black"/>
              </a:solidFill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274947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1803400"/>
            <a:ext cx="12192000" cy="2540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4B587-9FDF-46DF-B460-9026AE4DF24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A119E-7584-428E-89E9-092799AD27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11049137" y="6477015"/>
            <a:ext cx="939680" cy="2358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933" i="1" dirty="0">
                <a:solidFill>
                  <a:srgbClr val="FFFFFF">
                    <a:lumMod val="75000"/>
                  </a:srgbClr>
                </a:solidFill>
              </a:rPr>
              <a:t>www.ksde.org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43201" y="1905000"/>
            <a:ext cx="9245599" cy="2336800"/>
          </a:xfrm>
        </p:spPr>
        <p:txBody>
          <a:bodyPr wrap="square" lIns="457200" anchor="b">
            <a:no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54400" y="4343400"/>
            <a:ext cx="8534416" cy="9652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buNone/>
              <a:defRPr sz="3200">
                <a:solidFill>
                  <a:schemeClr val="tx2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20040"/>
            <a:ext cx="3836264" cy="62179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5145" y="1315720"/>
            <a:ext cx="3173671" cy="48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6553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ACA83-8EDF-41E1-A349-541B1ED51D89}" type="datetimeFigureOut">
              <a:rPr lang="en-US" smtClean="0"/>
              <a:t>11/6/2016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17F1F-97C5-4A2D-82D8-8177856E43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21296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193800"/>
            <a:ext cx="11582400" cy="4830763"/>
          </a:xfrm>
          <a:prstGeom prst="rect">
            <a:avLst/>
          </a:prstGeom>
          <a:solidFill>
            <a:schemeClr val="bg1">
              <a:alpha val="95000"/>
            </a:schemeClr>
          </a:solidFill>
        </p:spPr>
        <p:txBody>
          <a:bodyPr/>
          <a:lstStyle>
            <a:lvl1pPr marL="0" indent="0">
              <a:buClr>
                <a:srgbClr val="4B4B4D"/>
              </a:buClr>
              <a:buSzPct val="125000"/>
              <a:buFont typeface="Arial" panose="020B0604020202020204" pitchFamily="34" charset="0"/>
              <a:buNone/>
              <a:defRPr/>
            </a:lvl1pPr>
            <a:lvl2pPr>
              <a:buClr>
                <a:schemeClr val="bg2"/>
              </a:buClr>
              <a:buSzPct val="120000"/>
              <a:defRPr/>
            </a:lvl2pPr>
            <a:lvl3pPr marL="1676358" indent="-457189">
              <a:buClr>
                <a:schemeClr val="tx2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3">
                  <a:lumMod val="40000"/>
                  <a:lumOff val="60000"/>
                </a:schemeClr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" y="1"/>
            <a:ext cx="11582400" cy="1198561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4B587-9FDF-46DF-B460-9026AE4DF24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A119E-7584-428E-89E9-092799AD27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56676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193800"/>
            <a:ext cx="11582400" cy="4830763"/>
          </a:xfrm>
          <a:prstGeom prst="rect">
            <a:avLst/>
          </a:prstGeom>
          <a:solidFill>
            <a:schemeClr val="bg1">
              <a:alpha val="95000"/>
            </a:schemeClr>
          </a:solidFill>
        </p:spPr>
        <p:txBody>
          <a:bodyPr/>
          <a:lstStyle>
            <a:lvl1pPr marL="0" indent="0">
              <a:buClr>
                <a:srgbClr val="4B4B4D"/>
              </a:buClr>
              <a:buSzPct val="125000"/>
              <a:buFont typeface="Arial" panose="020B0604020202020204" pitchFamily="34" charset="0"/>
              <a:buNone/>
              <a:defRPr/>
            </a:lvl1pPr>
            <a:lvl2pPr>
              <a:buClr>
                <a:schemeClr val="bg2"/>
              </a:buClr>
              <a:buSzPct val="120000"/>
              <a:defRPr/>
            </a:lvl2pPr>
            <a:lvl3pPr marL="1676358" indent="-457189">
              <a:buClr>
                <a:schemeClr val="tx2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3">
                  <a:lumMod val="40000"/>
                  <a:lumOff val="60000"/>
                </a:schemeClr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4761"/>
            <a:ext cx="12192000" cy="1198561"/>
          </a:xfrm>
          <a:solidFill>
            <a:schemeClr val="tx2"/>
          </a:solidFill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4B587-9FDF-46DF-B460-9026AE4DF24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A119E-7584-428E-89E9-092799AD27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6273800"/>
            <a:ext cx="12192000" cy="584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280485" y="6545902"/>
            <a:ext cx="3748142" cy="235898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r>
              <a:rPr lang="en-US" sz="933" dirty="0">
                <a:solidFill>
                  <a:srgbClr val="FFFFFF">
                    <a:lumMod val="65000"/>
                  </a:srgbClr>
                </a:solidFill>
              </a:rPr>
              <a:t>KANSAS STATE DEPARTMENT OF EDUCATION </a:t>
            </a:r>
            <a:r>
              <a:rPr lang="en-US" sz="933" i="1" dirty="0">
                <a:solidFill>
                  <a:srgbClr val="FFFFFF">
                    <a:lumMod val="65000"/>
                  </a:srgbClr>
                </a:solidFill>
              </a:rPr>
              <a:t>| www.ksde.org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4217" y="6427621"/>
            <a:ext cx="1421603" cy="243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4860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133601" y="1600200"/>
            <a:ext cx="10058411" cy="2743203"/>
          </a:xfrm>
          <a:solidFill>
            <a:schemeClr val="tx1"/>
          </a:solidFill>
        </p:spPr>
        <p:txBody>
          <a:bodyPr wrap="square" lIns="365760" rIns="274320" anchor="ctr" anchorCtr="0"/>
          <a:lstStyle>
            <a:lvl1pPr algn="l">
              <a:defRPr sz="5333" b="1" cap="none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57601" y="4343400"/>
            <a:ext cx="8534401" cy="914400"/>
          </a:xfrm>
          <a:prstGeom prst="rect">
            <a:avLst/>
          </a:prstGeom>
          <a:noFill/>
        </p:spPr>
        <p:txBody>
          <a:bodyPr rIns="274320" anchor="t"/>
          <a:lstStyle>
            <a:lvl1pPr marL="0" indent="0">
              <a:buNone/>
              <a:defRPr sz="2667" spc="400">
                <a:solidFill>
                  <a:schemeClr val="bg1"/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4B587-9FDF-46DF-B460-9026AE4DF24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A119E-7584-428E-89E9-092799AD27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TextBox 16"/>
          <p:cNvSpPr txBox="1"/>
          <p:nvPr userDrawn="1"/>
        </p:nvSpPr>
        <p:spPr>
          <a:xfrm>
            <a:off x="8256591" y="6446602"/>
            <a:ext cx="3815468" cy="235898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r>
              <a:rPr lang="en-US" sz="933" dirty="0">
                <a:solidFill>
                  <a:srgbClr val="FFFFFF">
                    <a:lumMod val="65000"/>
                  </a:srgbClr>
                </a:solidFill>
              </a:rPr>
              <a:t>KANSAS STATE DEPARTMENT OF EDUCATION </a:t>
            </a:r>
            <a:r>
              <a:rPr lang="en-US" sz="933" i="1" dirty="0">
                <a:solidFill>
                  <a:srgbClr val="FFFFFF">
                    <a:lumMod val="65000"/>
                  </a:srgbClr>
                </a:solidFill>
              </a:rPr>
              <a:t>| www.ksde.org7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474" y="1193800"/>
            <a:ext cx="3066492" cy="463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3370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77801"/>
            <a:ext cx="10972800" cy="1020761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6400" y="1193800"/>
            <a:ext cx="5588000" cy="4978400"/>
          </a:xfrm>
          <a:prstGeom prst="rect">
            <a:avLst/>
          </a:prstGeom>
          <a:solidFill>
            <a:schemeClr val="bg1">
              <a:alpha val="95000"/>
            </a:schemeClr>
          </a:solidFill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93800"/>
            <a:ext cx="5588000" cy="49784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4B587-9FDF-46DF-B460-9026AE4DF24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A119E-7584-428E-89E9-092799AD27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24215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" y="177801"/>
            <a:ext cx="11277600" cy="1020761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6400" y="1193801"/>
            <a:ext cx="5588000" cy="48767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93801"/>
            <a:ext cx="5486400" cy="48767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4B587-9FDF-46DF-B460-9026AE4DF24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A119E-7584-428E-89E9-092799AD27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35258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50800"/>
            <a:ext cx="11480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04801" y="1193800"/>
            <a:ext cx="5534436" cy="1016000"/>
          </a:xfrm>
          <a:prstGeom prst="rect">
            <a:avLst/>
          </a:prstGeom>
          <a:solidFill>
            <a:schemeClr val="tx2"/>
          </a:solidFill>
        </p:spPr>
        <p:txBody>
          <a:bodyPr anchor="b">
            <a:norm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1" y="2209800"/>
            <a:ext cx="5536553" cy="3951288"/>
          </a:xfrm>
          <a:prstGeom prst="rect">
            <a:avLst/>
          </a:prstGeom>
          <a:solidFill>
            <a:schemeClr val="bg1">
              <a:alpha val="95000"/>
            </a:schemeClr>
          </a:solidFill>
        </p:spPr>
        <p:txBody>
          <a:bodyPr/>
          <a:lstStyle>
            <a:lvl1pPr>
              <a:defRPr sz="2667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396568" y="1193800"/>
            <a:ext cx="5389033" cy="1016000"/>
          </a:xfrm>
          <a:prstGeom prst="rect">
            <a:avLst/>
          </a:prstGeom>
          <a:solidFill>
            <a:schemeClr val="tx2"/>
          </a:solidFill>
        </p:spPr>
        <p:txBody>
          <a:bodyPr anchor="b">
            <a:norm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96568" y="2209800"/>
            <a:ext cx="5389033" cy="3951288"/>
          </a:xfrm>
          <a:prstGeom prst="rect">
            <a:avLst/>
          </a:prstGeom>
          <a:solidFill>
            <a:schemeClr val="bg1">
              <a:alpha val="95000"/>
            </a:schemeClr>
          </a:solidFill>
        </p:spPr>
        <p:txBody>
          <a:bodyPr/>
          <a:lstStyle>
            <a:lvl1pPr>
              <a:defRPr sz="2667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96F4B587-9FDF-46DF-B460-9026AE4DF24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A119E-7584-428E-89E9-092799AD27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78545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73045"/>
            <a:ext cx="10972800" cy="1020761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4B587-9FDF-46DF-B460-9026AE4DF24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A119E-7584-428E-89E9-092799AD27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4217" y="6427621"/>
            <a:ext cx="1421603" cy="243840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280485" y="6545902"/>
            <a:ext cx="3748142" cy="235898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r>
              <a:rPr lang="en-US" sz="933" dirty="0">
                <a:solidFill>
                  <a:srgbClr val="FFFFFF">
                    <a:lumMod val="65000"/>
                  </a:srgbClr>
                </a:solidFill>
              </a:rPr>
              <a:t>KANSAS STATE DEPARTMENT OF EDUCATION </a:t>
            </a:r>
            <a:r>
              <a:rPr lang="en-US" sz="933" i="1" dirty="0">
                <a:solidFill>
                  <a:srgbClr val="FFFFFF">
                    <a:lumMod val="65000"/>
                  </a:srgbClr>
                </a:solidFill>
              </a:rPr>
              <a:t>| www.ksde.org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000" y="929640"/>
            <a:ext cx="3054201" cy="49987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770243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4B587-9FDF-46DF-B460-9026AE4DF24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A119E-7584-428E-89E9-092799AD27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4217" y="6427621"/>
            <a:ext cx="1421603" cy="243840"/>
          </a:xfrm>
          <a:prstGeom prst="rect">
            <a:avLst/>
          </a:prstGeom>
        </p:spPr>
      </p:pic>
      <p:sp>
        <p:nvSpPr>
          <p:cNvPr id="12" name="TextBox 11"/>
          <p:cNvSpPr txBox="1"/>
          <p:nvPr userDrawn="1"/>
        </p:nvSpPr>
        <p:spPr>
          <a:xfrm>
            <a:off x="280485" y="6545902"/>
            <a:ext cx="3748142" cy="235898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r>
              <a:rPr lang="en-US" sz="933" dirty="0">
                <a:solidFill>
                  <a:srgbClr val="FFFFFF">
                    <a:lumMod val="65000"/>
                  </a:srgbClr>
                </a:solidFill>
              </a:rPr>
              <a:t>KANSAS STATE DEPARTMENT OF EDUCATION </a:t>
            </a:r>
            <a:r>
              <a:rPr lang="en-US" sz="933" i="1" dirty="0">
                <a:solidFill>
                  <a:srgbClr val="FFFFFF">
                    <a:lumMod val="65000"/>
                  </a:srgbClr>
                </a:solidFill>
              </a:rPr>
              <a:t>| www.ksde.org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000" y="929640"/>
            <a:ext cx="3054201" cy="49987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431618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4217" y="6427621"/>
            <a:ext cx="1421603" cy="243840"/>
          </a:xfrm>
          <a:prstGeom prst="rect">
            <a:avLst/>
          </a:prstGeom>
        </p:spPr>
      </p:pic>
      <p:sp>
        <p:nvSpPr>
          <p:cNvPr id="13" name="TextBox 12"/>
          <p:cNvSpPr txBox="1"/>
          <p:nvPr userDrawn="1"/>
        </p:nvSpPr>
        <p:spPr>
          <a:xfrm>
            <a:off x="280485" y="6545902"/>
            <a:ext cx="3748142" cy="235898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r>
              <a:rPr lang="en-US" sz="933" dirty="0">
                <a:solidFill>
                  <a:srgbClr val="FFFFFF">
                    <a:lumMod val="65000"/>
                  </a:srgbClr>
                </a:solidFill>
              </a:rPr>
              <a:t>KANSAS STATE DEPARTMENT OF EDUCATION </a:t>
            </a:r>
            <a:r>
              <a:rPr lang="en-US" sz="933" i="1" dirty="0">
                <a:solidFill>
                  <a:srgbClr val="FFFFFF">
                    <a:lumMod val="65000"/>
                  </a:srgbClr>
                </a:solidFill>
              </a:rPr>
              <a:t>| www.ksde.org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000" y="929640"/>
            <a:ext cx="3054201" cy="49987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803377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8077200" y="0"/>
            <a:ext cx="4114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"/>
            <a:ext cx="12202160" cy="787399"/>
          </a:xfrm>
          <a:solidFill>
            <a:schemeClr val="tx2"/>
          </a:solidFill>
        </p:spPr>
        <p:txBody>
          <a:bodyPr lIns="274320" tIns="91440" rIns="91440" anchor="b">
            <a:normAutofit/>
          </a:bodyPr>
          <a:lstStyle>
            <a:lvl1pPr algn="l">
              <a:defRPr sz="32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1202" y="787401"/>
            <a:ext cx="3454399" cy="5338764"/>
          </a:xfrm>
          <a:prstGeom prst="rect">
            <a:avLst/>
          </a:prstGeom>
          <a:noFill/>
        </p:spPr>
        <p:txBody>
          <a:bodyPr/>
          <a:lstStyle>
            <a:lvl1pPr marL="380990" indent="-380990">
              <a:buFont typeface="Arial" panose="020B0604020202020204" pitchFamily="34" charset="0"/>
              <a:buChar char="•"/>
              <a:defRPr sz="2667">
                <a:solidFill>
                  <a:schemeClr val="bg1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4B587-9FDF-46DF-B460-9026AE4DF24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A119E-7584-428E-89E9-092799AD27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4217" y="6427621"/>
            <a:ext cx="1421603" cy="243840"/>
          </a:xfrm>
          <a:prstGeom prst="rect">
            <a:avLst/>
          </a:prstGeom>
        </p:spPr>
      </p:pic>
      <p:sp>
        <p:nvSpPr>
          <p:cNvPr id="16" name="TextBox 15"/>
          <p:cNvSpPr txBox="1"/>
          <p:nvPr userDrawn="1"/>
        </p:nvSpPr>
        <p:spPr>
          <a:xfrm>
            <a:off x="280485" y="6545902"/>
            <a:ext cx="3748142" cy="235898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r>
              <a:rPr lang="en-US" sz="933" dirty="0">
                <a:solidFill>
                  <a:srgbClr val="FFFFFF">
                    <a:lumMod val="65000"/>
                  </a:srgbClr>
                </a:solidFill>
              </a:rPr>
              <a:t>KANSAS STATE DEPARTMENT OF EDUCATION </a:t>
            </a:r>
            <a:r>
              <a:rPr lang="en-US" sz="933" i="1" dirty="0">
                <a:solidFill>
                  <a:srgbClr val="FFFFFF">
                    <a:lumMod val="65000"/>
                  </a:srgbClr>
                </a:solidFill>
              </a:rPr>
              <a:t>| www.ksde.org</a:t>
            </a:r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799" y="933040"/>
            <a:ext cx="3054201" cy="499192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889000"/>
            <a:ext cx="7411827" cy="5384800"/>
          </a:xfrm>
          <a:prstGeom prst="rect">
            <a:avLst/>
          </a:prstGeom>
          <a:solidFill>
            <a:schemeClr val="bg1">
              <a:alpha val="95000"/>
            </a:schemeClr>
          </a:solidFill>
        </p:spPr>
        <p:txBody>
          <a:bodyPr wrap="square">
            <a:normAutofit/>
          </a:bodyPr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33376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ACA83-8EDF-41E1-A349-541B1ED51D89}" type="datetimeFigureOut">
              <a:rPr lang="en-US" smtClean="0"/>
              <a:t>11/6/2016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17F1F-97C5-4A2D-82D8-8177856E43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45728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000" y="929640"/>
            <a:ext cx="3054201" cy="499872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279" y="4800600"/>
            <a:ext cx="11069135" cy="566739"/>
          </a:xfrm>
        </p:spPr>
        <p:txBody>
          <a:bodyPr anchor="b"/>
          <a:lstStyle>
            <a:lvl1pPr algn="l">
              <a:defRPr sz="2667" b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1600" y="177815"/>
            <a:ext cx="11988800" cy="4549775"/>
          </a:xfrm>
          <a:prstGeom prst="rect">
            <a:avLst/>
          </a:prstGeom>
          <a:noFill/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5367353"/>
            <a:ext cx="10363213" cy="804863"/>
          </a:xfrm>
          <a:prstGeom prst="rect">
            <a:avLst/>
          </a:prstGeom>
          <a:noFill/>
        </p:spPr>
        <p:txBody>
          <a:bodyPr/>
          <a:lstStyle>
            <a:lvl1pPr marL="0" indent="0">
              <a:buNone/>
              <a:defRPr sz="1867">
                <a:solidFill>
                  <a:schemeClr val="bg1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4B587-9FDF-46DF-B460-9026AE4DF24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A119E-7584-428E-89E9-092799AD27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4217" y="6427621"/>
            <a:ext cx="1421603" cy="243840"/>
          </a:xfrm>
          <a:prstGeom prst="rect">
            <a:avLst/>
          </a:prstGeom>
        </p:spPr>
      </p:pic>
      <p:sp>
        <p:nvSpPr>
          <p:cNvPr id="17" name="TextBox 16"/>
          <p:cNvSpPr txBox="1"/>
          <p:nvPr userDrawn="1"/>
        </p:nvSpPr>
        <p:spPr>
          <a:xfrm>
            <a:off x="280485" y="6545902"/>
            <a:ext cx="3748142" cy="235898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r>
              <a:rPr lang="en-US" sz="933" dirty="0">
                <a:solidFill>
                  <a:srgbClr val="FFFFFF">
                    <a:lumMod val="65000"/>
                  </a:srgbClr>
                </a:solidFill>
              </a:rPr>
              <a:t>KANSAS STATE DEPARTMENT OF EDUCATION </a:t>
            </a:r>
            <a:r>
              <a:rPr lang="en-US" sz="933" i="1" dirty="0">
                <a:solidFill>
                  <a:srgbClr val="FFFFFF">
                    <a:lumMod val="65000"/>
                  </a:srgbClr>
                </a:solidFill>
              </a:rPr>
              <a:t>| www.ksde.org</a:t>
            </a:r>
          </a:p>
        </p:txBody>
      </p:sp>
    </p:spTree>
    <p:extLst>
      <p:ext uri="{BB962C8B-B14F-4D97-AF65-F5344CB8AC3E}">
        <p14:creationId xmlns:p14="http://schemas.microsoft.com/office/powerpoint/2010/main" val="33613823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" y="177801"/>
            <a:ext cx="11582400" cy="1020761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4B587-9FDF-46DF-B460-9026AE4DF24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A119E-7584-428E-89E9-092799AD27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61166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74469" y="1477104"/>
            <a:ext cx="8664694" cy="1646302"/>
          </a:xfrm>
        </p:spPr>
        <p:txBody>
          <a:bodyPr anchor="b">
            <a:noAutofit/>
          </a:bodyPr>
          <a:lstStyle>
            <a:lvl1pPr algn="l">
              <a:defRPr sz="54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85102" y="3346212"/>
            <a:ext cx="8298206" cy="1096899"/>
          </a:xfrm>
        </p:spPr>
        <p:txBody>
          <a:bodyPr anchor="t">
            <a:norm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z="3600" smtClean="0">
                <a:solidFill>
                  <a:schemeClr val="tx1"/>
                </a:solidFill>
              </a:rPr>
              <a:t>Click to edit Master subtitle style</a:t>
            </a:r>
            <a:endParaRPr lang="en-US" sz="3600" dirty="0">
              <a:solidFill>
                <a:schemeClr val="tx1"/>
              </a:solidFill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0" y="0"/>
            <a:ext cx="12192000" cy="6866467"/>
            <a:chOff x="0" y="-8467"/>
            <a:chExt cx="12192000" cy="6866467"/>
          </a:xfrm>
        </p:grpSpPr>
        <p:cxnSp>
          <p:nvCxnSpPr>
            <p:cNvPr id="29" name="Straight Connector 28"/>
            <p:cNvCxnSpPr/>
            <p:nvPr/>
          </p:nvCxnSpPr>
          <p:spPr>
            <a:xfrm>
              <a:off x="9169166" y="-8467"/>
              <a:ext cx="1783321" cy="6856484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flipH="1">
              <a:off x="8475260" y="3681413"/>
              <a:ext cx="3713565" cy="3166604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Isosceles Triangle 3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27"/>
            <p:cNvSpPr/>
            <p:nvPr/>
          </p:nvSpPr>
          <p:spPr>
            <a:xfrm>
              <a:off x="9190612" y="-8467"/>
              <a:ext cx="2998214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tx2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Isosceles Triangle 3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8" name="Isosceles Triangle 37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bg2">
                <a:lumMod val="2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42" name="Picture 4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7105" y="0"/>
            <a:ext cx="2377440" cy="2377438"/>
          </a:xfrm>
          <a:prstGeom prst="rect">
            <a:avLst/>
          </a:prstGeom>
        </p:spPr>
      </p:pic>
      <p:sp>
        <p:nvSpPr>
          <p:cNvPr id="54" name="Isosceles Triangle 53"/>
          <p:cNvSpPr/>
          <p:nvPr/>
        </p:nvSpPr>
        <p:spPr>
          <a:xfrm flipV="1">
            <a:off x="1" y="-2"/>
            <a:ext cx="1177627" cy="5336275"/>
          </a:xfrm>
          <a:prstGeom prst="triangle">
            <a:avLst>
              <a:gd name="adj" fmla="val 0"/>
            </a:avLst>
          </a:prstGeom>
          <a:solidFill>
            <a:srgbClr val="6F81AC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0823" y="6289723"/>
            <a:ext cx="1416021" cy="387824"/>
          </a:xfrm>
          <a:prstGeom prst="rect">
            <a:avLst/>
          </a:prstGeom>
        </p:spPr>
        <p:txBody>
          <a:bodyPr/>
          <a:lstStyle>
            <a:lvl1pPr algn="r">
              <a:defRPr sz="1600">
                <a:solidFill>
                  <a:schemeClr val="bg1"/>
                </a:solidFill>
              </a:defRPr>
            </a:lvl1pPr>
          </a:lstStyle>
          <a:p>
            <a:fld id="{D1DC980A-15A7-44D0-BE7C-4A6B7FB311AC}" type="datetimeFigureOut">
              <a:rPr lang="en-US" smtClean="0">
                <a:solidFill>
                  <a:prstClr val="white"/>
                </a:solidFill>
              </a:rPr>
              <a:pPr/>
              <a:t>11/6/2016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97492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5786" y="257025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55786" y="1773451"/>
            <a:ext cx="9188715" cy="4901324"/>
          </a:xfrm>
        </p:spPr>
        <p:txBody>
          <a:bodyPr/>
          <a:lstStyle>
            <a:lvl5pPr marL="2057400" indent="-228600">
              <a:buFont typeface="Franklin Gothic Medium" panose="020B0603020102020204" pitchFamily="34" charset="0"/>
              <a:buChar char="●"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030413" y="6314034"/>
            <a:ext cx="683339" cy="365125"/>
          </a:xfrm>
        </p:spPr>
        <p:txBody>
          <a:bodyPr/>
          <a:lstStyle/>
          <a:p>
            <a:fld id="{69D9200A-E1C5-48DE-B95F-95831063089B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754253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622694"/>
            <a:ext cx="8596668" cy="1826581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3722230"/>
            <a:ext cx="8596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9200A-E1C5-48DE-B95F-95831063089B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516676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D9200A-E1C5-48DE-B95F-95831063089B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2"/>
          </p:nvPr>
        </p:nvSpPr>
        <p:spPr>
          <a:xfrm>
            <a:off x="581634" y="1796387"/>
            <a:ext cx="9090025" cy="487838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5219640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633" y="311380"/>
            <a:ext cx="8944503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9200A-E1C5-48DE-B95F-95831063089B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581633" y="1801625"/>
            <a:ext cx="4297680" cy="4694708"/>
          </a:xfrm>
        </p:spPr>
        <p:txBody>
          <a:bodyPr/>
          <a:lstStyle>
            <a:lvl5pPr marL="2057400" indent="-228600">
              <a:buFont typeface="Franklin Gothic Medium" panose="020B0603020102020204" pitchFamily="34" charset="0"/>
              <a:buChar char="●"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5228456" y="1801625"/>
            <a:ext cx="4297680" cy="4694708"/>
          </a:xfrm>
        </p:spPr>
        <p:txBody>
          <a:bodyPr/>
          <a:lstStyle>
            <a:lvl5pPr marL="2057400" indent="-228600">
              <a:buFont typeface="Franklin Gothic Medium" panose="020B0603020102020204" pitchFamily="34" charset="0"/>
              <a:buChar char="●"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34837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633" y="311380"/>
            <a:ext cx="8944503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9200A-E1C5-48DE-B95F-95831063089B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5228456" y="1801625"/>
            <a:ext cx="4297680" cy="4694708"/>
          </a:xfrm>
        </p:spPr>
        <p:txBody>
          <a:bodyPr/>
          <a:lstStyle>
            <a:lvl5pPr marL="2057400" indent="-228600">
              <a:buFont typeface="Franklin Gothic Medium" panose="020B0603020102020204" pitchFamily="34" charset="0"/>
              <a:buChar char="●"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581025" y="1801813"/>
            <a:ext cx="4481513" cy="4694237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018407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D9200A-E1C5-48DE-B95F-95831063089B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Content Placeholder 2"/>
          <p:cNvSpPr>
            <a:spLocks noGrp="1"/>
          </p:cNvSpPr>
          <p:nvPr>
            <p:ph sz="half" idx="1"/>
          </p:nvPr>
        </p:nvSpPr>
        <p:spPr>
          <a:xfrm>
            <a:off x="581633" y="1801625"/>
            <a:ext cx="4297680" cy="469470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3"/>
          <p:cNvSpPr>
            <a:spLocks noGrp="1"/>
          </p:cNvSpPr>
          <p:nvPr>
            <p:ph sz="half" idx="2"/>
          </p:nvPr>
        </p:nvSpPr>
        <p:spPr>
          <a:xfrm>
            <a:off x="5228456" y="1801625"/>
            <a:ext cx="4297680" cy="469470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9468026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633" y="1872852"/>
            <a:ext cx="429767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8455" y="1872852"/>
            <a:ext cx="429768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9200A-E1C5-48DE-B95F-95831063089B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sz="half" idx="13"/>
          </p:nvPr>
        </p:nvSpPr>
        <p:spPr>
          <a:xfrm>
            <a:off x="581633" y="2689786"/>
            <a:ext cx="4297680" cy="380654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2"/>
          </p:nvPr>
        </p:nvSpPr>
        <p:spPr>
          <a:xfrm>
            <a:off x="5228456" y="2689787"/>
            <a:ext cx="4297680" cy="380654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8047355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ACA83-8EDF-41E1-A349-541B1ED51D89}" type="datetimeFigureOut">
              <a:rPr lang="en-US" smtClean="0"/>
              <a:t>11/6/2016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17F1F-97C5-4A2D-82D8-8177856E43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66998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 anchor="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9200A-E1C5-48DE-B95F-95831063089B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03197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9200A-E1C5-48DE-B95F-95831063089B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97237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07475" y="514924"/>
            <a:ext cx="5766527" cy="6022354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9200A-E1C5-48DE-B95F-95831063089B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573088" y="2629957"/>
            <a:ext cx="2525712" cy="1792288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573088" y="514924"/>
            <a:ext cx="2525712" cy="1792288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573088" y="4744990"/>
            <a:ext cx="2525712" cy="1792288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849325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395785"/>
            <a:ext cx="8596668" cy="6059605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9200A-E1C5-48DE-B95F-95831063089B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956487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9200A-E1C5-48DE-B95F-95831063089B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4A66AC">
                    <a:lumMod val="60000"/>
                    <a:lumOff val="40000"/>
                  </a:srgbClr>
                </a:solidFill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4A66AC">
                    <a:lumMod val="60000"/>
                    <a:lumOff val="40000"/>
                  </a:srgbClr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4162648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348133" cy="3022600"/>
          </a:xfrm>
        </p:spPr>
        <p:txBody>
          <a:bodyPr anchor="ctr">
            <a:normAutofit/>
          </a:bodyPr>
          <a:lstStyle>
            <a:lvl1pPr algn="l">
              <a:defRPr sz="4400" b="0" i="1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1142" y="3903134"/>
            <a:ext cx="8596669" cy="514248"/>
          </a:xfrm>
        </p:spPr>
        <p:txBody>
          <a:bodyPr anchor="b">
            <a:noAutofit/>
          </a:bodyPr>
          <a:lstStyle>
            <a:lvl1pPr marL="0" indent="0" algn="r">
              <a:buFontTx/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20476" cy="1513914"/>
          </a:xfrm>
        </p:spPr>
        <p:txBody>
          <a:bodyPr anchor="t">
            <a:normAutofit/>
          </a:bodyPr>
          <a:lstStyle>
            <a:lvl1pPr marL="0" indent="0" algn="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4A66AC">
                    <a:lumMod val="60000"/>
                    <a:lumOff val="40000"/>
                  </a:srgbClr>
                </a:solidFill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4A66AC">
                    <a:lumMod val="60000"/>
                    <a:lumOff val="40000"/>
                  </a:srgbClr>
                </a:solidFill>
                <a:latin typeface="Arial"/>
              </a:rPr>
              <a:t>”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9D9200A-E1C5-48DE-B95F-95831063089B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400043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9200A-E1C5-48DE-B95F-95831063089B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3521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9200A-E1C5-48DE-B95F-95831063089B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512428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016766" y="6309650"/>
            <a:ext cx="683339" cy="365125"/>
          </a:xfrm>
        </p:spPr>
        <p:txBody>
          <a:bodyPr/>
          <a:lstStyle/>
          <a:p>
            <a:fld id="{69D9200A-E1C5-48DE-B95F-95831063089B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927492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 hasCustomPrompt="1"/>
          </p:nvPr>
        </p:nvSpPr>
        <p:spPr>
          <a:xfrm>
            <a:off x="991401" y="1886567"/>
            <a:ext cx="10363200" cy="782841"/>
          </a:xfrm>
        </p:spPr>
        <p:txBody>
          <a:bodyPr>
            <a:normAutofit/>
          </a:bodyPr>
          <a:lstStyle>
            <a:lvl1pPr>
              <a:lnSpc>
                <a:spcPts val="3400"/>
              </a:lnSpc>
              <a:defRPr sz="4400" baseline="0"/>
            </a:lvl1pPr>
          </a:lstStyle>
          <a:p>
            <a:r>
              <a:rPr lang="en-US" dirty="0" smtClean="0"/>
              <a:t>AGENDA SLIDE</a:t>
            </a:r>
            <a:endParaRPr lang="en-US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918636" y="2812878"/>
            <a:ext cx="8534400" cy="648368"/>
          </a:xfrm>
        </p:spPr>
        <p:txBody>
          <a:bodyPr>
            <a:normAutofit/>
          </a:bodyPr>
          <a:lstStyle>
            <a:lvl1pPr marL="0" indent="0" algn="ctr">
              <a:lnSpc>
                <a:spcPts val="3000"/>
              </a:lnSpc>
              <a:buNone/>
              <a:defRPr sz="28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LISTED ITEMS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62" t="82386"/>
          <a:stretch/>
        </p:blipFill>
        <p:spPr>
          <a:xfrm>
            <a:off x="5762324" y="5650029"/>
            <a:ext cx="6429675" cy="1207971"/>
          </a:xfrm>
          <a:prstGeom prst="rect">
            <a:avLst/>
          </a:prstGeom>
          <a:solidFill>
            <a:srgbClr val="71303F"/>
          </a:solidFill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42" t="82386" r="3685" b="3018"/>
          <a:stretch/>
        </p:blipFill>
        <p:spPr>
          <a:xfrm>
            <a:off x="9368589" y="5650029"/>
            <a:ext cx="2374232" cy="1001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5278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ACA83-8EDF-41E1-A349-541B1ED51D89}" type="datetimeFigureOut">
              <a:rPr lang="en-US" smtClean="0"/>
              <a:t>11/6/2016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17F1F-97C5-4A2D-82D8-8177856E43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69736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Cop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/>
          <p:cNvSpPr>
            <a:spLocks noGrp="1"/>
          </p:cNvSpPr>
          <p:nvPr>
            <p:ph type="title"/>
          </p:nvPr>
        </p:nvSpPr>
        <p:spPr>
          <a:xfrm>
            <a:off x="782859" y="306754"/>
            <a:ext cx="10651957" cy="1217427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>
            <a:lvl1pPr>
              <a:defRPr sz="3400"/>
            </a:lvl1pPr>
          </a:lstStyle>
          <a:p>
            <a:r>
              <a:rPr lang="en-US" dirty="0" smtClean="0"/>
              <a:t>Click to edit Master title style</a:t>
            </a:r>
            <a:br>
              <a:rPr lang="en-US" dirty="0" smtClean="0"/>
            </a:br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744357" y="1757500"/>
            <a:ext cx="10716128" cy="4428335"/>
          </a:xfrm>
        </p:spPr>
        <p:txBody>
          <a:bodyPr/>
          <a:lstStyle>
            <a:lvl1pPr>
              <a:defRPr sz="2600">
                <a:solidFill>
                  <a:schemeClr val="tx2"/>
                </a:solidFill>
                <a:latin typeface="Calibri" pitchFamily="34" charset="0"/>
              </a:defRPr>
            </a:lvl1pPr>
            <a:lvl2pPr>
              <a:defRPr sz="2400" b="0">
                <a:solidFill>
                  <a:schemeClr val="tx2"/>
                </a:solidFill>
                <a:latin typeface="Calibri" pitchFamily="34" charset="0"/>
              </a:defRPr>
            </a:lvl2pPr>
            <a:lvl3pPr>
              <a:defRPr sz="2400" b="0">
                <a:solidFill>
                  <a:schemeClr val="tx2"/>
                </a:solidFill>
                <a:latin typeface="Calibri" pitchFamily="34" charset="0"/>
              </a:defRPr>
            </a:lvl3pPr>
            <a:lvl4pPr>
              <a:defRPr sz="2400" b="0">
                <a:solidFill>
                  <a:schemeClr val="tx2"/>
                </a:solidFill>
                <a:latin typeface="Calibri" pitchFamily="34" charset="0"/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74918050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5600" y="5257800"/>
            <a:ext cx="9652000" cy="1143000"/>
          </a:xfrm>
        </p:spPr>
        <p:txBody>
          <a:bodyPr>
            <a:noAutofit/>
          </a:bodyPr>
          <a:lstStyle>
            <a:lvl1pPr algn="l">
              <a:defRPr sz="7200" baseline="0">
                <a:ln w="12700">
                  <a:solidFill>
                    <a:schemeClr val="tx2"/>
                  </a:solidFill>
                </a:ln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25600" y="838200"/>
            <a:ext cx="9956800" cy="44196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18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 rot="16200000">
            <a:off x="-1160581" y="4783016"/>
            <a:ext cx="2625969" cy="304800"/>
          </a:xfrm>
          <a:prstGeom prst="rect">
            <a:avLst/>
          </a:prstGeom>
        </p:spPr>
        <p:txBody>
          <a:bodyPr/>
          <a:lstStyle/>
          <a:p>
            <a:fld id="{52642353-E845-4B33-91DF-C8E4C6DD8007}" type="datetimeFigureOut">
              <a:rPr lang="en-US">
                <a:solidFill>
                  <a:srgbClr val="FFD141"/>
                </a:solidFill>
              </a:rPr>
              <a:pPr/>
              <a:t>11/6/2016</a:t>
            </a:fld>
            <a:endParaRPr lang="en-US">
              <a:solidFill>
                <a:srgbClr val="FFD141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>
          <a:xfrm>
            <a:off x="11582400" y="5740401"/>
            <a:ext cx="508000" cy="365125"/>
          </a:xfrm>
          <a:prstGeom prst="rect">
            <a:avLst/>
          </a:prstGeom>
        </p:spPr>
        <p:txBody>
          <a:bodyPr/>
          <a:lstStyle/>
          <a:p>
            <a:fld id="{1D63802D-9C74-4415-84E5-2CDD826C06FF}" type="slidenum">
              <a:rPr lang="en-US">
                <a:solidFill>
                  <a:srgbClr val="675D59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>
              <a:solidFill>
                <a:srgbClr val="675D59">
                  <a:lumMod val="60000"/>
                  <a:lumOff val="40000"/>
                </a:srgbClr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>
          <a:xfrm>
            <a:off x="1679573" y="6553200"/>
            <a:ext cx="9550400" cy="22860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4D5B6B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14699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rgbClr val="0033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white">
          <a:xfrm>
            <a:off x="0" y="5970588"/>
            <a:ext cx="12192000" cy="887412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12700" y="6053139"/>
            <a:ext cx="2999317" cy="712787"/>
          </a:xfrm>
          <a:prstGeom prst="rect">
            <a:avLst/>
          </a:prstGeom>
          <a:solidFill>
            <a:srgbClr val="94664B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145368" y="6043614"/>
            <a:ext cx="9046633" cy="714375"/>
          </a:xfrm>
          <a:prstGeom prst="rect">
            <a:avLst/>
          </a:prstGeom>
          <a:solidFill>
            <a:srgbClr val="3D9833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3149600" y="4038600"/>
            <a:ext cx="8636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149600" y="6050037"/>
            <a:ext cx="89408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27"/>
          <p:cNvSpPr>
            <a:spLocks noGrp="1"/>
          </p:cNvSpPr>
          <p:nvPr>
            <p:ph type="dt" sz="half" idx="10"/>
          </p:nvPr>
        </p:nvSpPr>
        <p:spPr>
          <a:xfrm>
            <a:off x="101600" y="6069013"/>
            <a:ext cx="27432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28"/>
          <p:cNvSpPr>
            <a:spLocks noGrp="1"/>
          </p:cNvSpPr>
          <p:nvPr>
            <p:ph type="sldNum" sz="quarter" idx="11"/>
          </p:nvPr>
        </p:nvSpPr>
        <p:spPr>
          <a:xfrm>
            <a:off x="10668000" y="228600"/>
            <a:ext cx="11176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11E3EA1-9353-481D-85DD-D847F52A05E9}" type="slidenum">
              <a:rPr lang="en-US" smtClean="0">
                <a:solidFill>
                  <a:srgbClr val="EEECE1"/>
                </a:solidFill>
              </a:rPr>
              <a:pPr/>
              <a:t>‹#›</a:t>
            </a:fld>
            <a:endParaRPr lang="en-US">
              <a:solidFill>
                <a:srgbClr val="EEECE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75102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6864" y="228600"/>
            <a:ext cx="10871200" cy="990600"/>
          </a:xfrm>
        </p:spPr>
        <p:txBody>
          <a:bodyPr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816864" y="1600200"/>
            <a:ext cx="10871200" cy="4648200"/>
          </a:xfrm>
        </p:spPr>
        <p:txBody>
          <a:bodyPr/>
          <a:lstStyle>
            <a:lvl1pPr>
              <a:defRPr>
                <a:latin typeface="Cambria" pitchFamily="18" charset="0"/>
              </a:defRPr>
            </a:lvl1pPr>
            <a:lvl2pPr>
              <a:defRPr>
                <a:latin typeface="Cambria" pitchFamily="18" charset="0"/>
              </a:defRPr>
            </a:lvl2pPr>
            <a:lvl3pPr>
              <a:defRPr>
                <a:latin typeface="Cambria" pitchFamily="18" charset="0"/>
              </a:defRPr>
            </a:lvl3pPr>
            <a:lvl4pPr>
              <a:defRPr>
                <a:latin typeface="Cambria" pitchFamily="18" charset="0"/>
              </a:defRPr>
            </a:lvl4pPr>
            <a:lvl5pPr>
              <a:defRPr>
                <a:latin typeface="Cambria" pitchFamily="18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1279526"/>
            <a:ext cx="711200" cy="244475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13659386-D1ED-4FD0-AC72-89460F96EBD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5" descr="torch-color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76001" y="5562600"/>
            <a:ext cx="336551" cy="99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0008759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white">
          <a:xfrm>
            <a:off x="0" y="1524000"/>
            <a:ext cx="12192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1600200"/>
            <a:ext cx="1727200" cy="990600"/>
          </a:xfrm>
          <a:prstGeom prst="rect">
            <a:avLst/>
          </a:prstGeom>
          <a:solidFill>
            <a:srgbClr val="3D9833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828800" y="1600200"/>
            <a:ext cx="10363200" cy="990600"/>
          </a:xfrm>
          <a:prstGeom prst="rect">
            <a:avLst/>
          </a:prstGeom>
          <a:solidFill>
            <a:srgbClr val="00337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8801" y="2743200"/>
            <a:ext cx="9497484" cy="1673225"/>
          </a:xfrm>
        </p:spPr>
        <p:txBody>
          <a:bodyPr/>
          <a:lstStyle>
            <a:lvl1pPr marL="0" indent="0">
              <a:buNone/>
              <a:defRPr sz="2800">
                <a:solidFill>
                  <a:schemeClr val="tx2"/>
                </a:solidFill>
                <a:latin typeface="Cambria" pitchFamily="18" charset="0"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1600200"/>
            <a:ext cx="1016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1"/>
            <a:ext cx="1727200" cy="701675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C1624560-E40E-4903-9F9F-E4BCF8D937A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5" descr="torch-color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76001" y="5562600"/>
            <a:ext cx="336551" cy="99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639323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mbria" pitchFamily="18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812800" y="1589567"/>
            <a:ext cx="5181600" cy="4572000"/>
          </a:xfrm>
        </p:spPr>
        <p:txBody>
          <a:bodyPr/>
          <a:lstStyle>
            <a:lvl1pPr>
              <a:defRPr>
                <a:latin typeface="Cambria" pitchFamily="18" charset="0"/>
              </a:defRPr>
            </a:lvl1pPr>
            <a:lvl2pPr>
              <a:defRPr>
                <a:latin typeface="Cambria" pitchFamily="18" charset="0"/>
              </a:defRPr>
            </a:lvl2pPr>
            <a:lvl3pPr>
              <a:defRPr>
                <a:latin typeface="Cambria" pitchFamily="18" charset="0"/>
              </a:defRPr>
            </a:lvl3pPr>
            <a:lvl4pPr>
              <a:defRPr>
                <a:latin typeface="Cambria" pitchFamily="18" charset="0"/>
              </a:defRPr>
            </a:lvl4pPr>
            <a:lvl5pPr>
              <a:defRPr>
                <a:latin typeface="Cambria" pitchFamily="18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459868" y="1589567"/>
            <a:ext cx="5181600" cy="4572000"/>
          </a:xfrm>
        </p:spPr>
        <p:txBody>
          <a:bodyPr/>
          <a:lstStyle>
            <a:lvl1pPr>
              <a:defRPr>
                <a:latin typeface="Cambria" pitchFamily="18" charset="0"/>
              </a:defRPr>
            </a:lvl1pPr>
            <a:lvl2pPr>
              <a:defRPr>
                <a:latin typeface="Cambria" pitchFamily="18" charset="0"/>
              </a:defRPr>
            </a:lvl2pPr>
            <a:lvl3pPr>
              <a:defRPr>
                <a:latin typeface="Cambria" pitchFamily="18" charset="0"/>
              </a:defRPr>
            </a:lvl3pPr>
            <a:lvl4pPr>
              <a:defRPr>
                <a:latin typeface="Cambria" pitchFamily="18" charset="0"/>
              </a:defRPr>
            </a:lvl4pPr>
            <a:lvl5pPr>
              <a:defRPr>
                <a:latin typeface="Cambria" pitchFamily="18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9"/>
          <p:cNvSpPr>
            <a:spLocks noGrp="1"/>
          </p:cNvSpPr>
          <p:nvPr>
            <p:ph type="sldNum" sz="quarter" idx="11"/>
          </p:nvPr>
        </p:nvSpPr>
        <p:spPr>
          <a:xfrm>
            <a:off x="0" y="1279526"/>
            <a:ext cx="711200" cy="244475"/>
          </a:xfrm>
        </p:spPr>
        <p:txBody>
          <a:bodyPr rtlCol="0"/>
          <a:lstStyle>
            <a:lvl1pPr>
              <a:defRPr/>
            </a:lvl1pPr>
          </a:lstStyle>
          <a:p>
            <a:fld id="{85BAE7BB-297B-4291-A0AA-A86AE7945B0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5" descr="torch-color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76001" y="5562600"/>
            <a:ext cx="336551" cy="99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1636244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0" y="273050"/>
            <a:ext cx="10871200" cy="869950"/>
          </a:xfrm>
        </p:spPr>
        <p:txBody>
          <a:bodyPr/>
          <a:lstStyle>
            <a:lvl1pPr>
              <a:defRPr>
                <a:latin typeface="Cambria" pitchFamily="18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812800" y="2438400"/>
            <a:ext cx="5181600" cy="3581400"/>
          </a:xfrm>
        </p:spPr>
        <p:txBody>
          <a:bodyPr/>
          <a:lstStyle>
            <a:lvl1pPr>
              <a:defRPr>
                <a:latin typeface="Cambria" pitchFamily="18" charset="0"/>
              </a:defRPr>
            </a:lvl1pPr>
            <a:lvl2pPr>
              <a:defRPr>
                <a:latin typeface="Cambria" pitchFamily="18" charset="0"/>
              </a:defRPr>
            </a:lvl2pPr>
            <a:lvl3pPr>
              <a:defRPr>
                <a:latin typeface="Cambria" pitchFamily="18" charset="0"/>
              </a:defRPr>
            </a:lvl3pPr>
            <a:lvl4pPr>
              <a:defRPr>
                <a:latin typeface="Cambria" pitchFamily="18" charset="0"/>
              </a:defRPr>
            </a:lvl4pPr>
            <a:lvl5pPr>
              <a:defRPr>
                <a:latin typeface="Cambria" pitchFamily="18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6400800" y="2438400"/>
            <a:ext cx="5181600" cy="3581400"/>
          </a:xfrm>
        </p:spPr>
        <p:txBody>
          <a:bodyPr/>
          <a:lstStyle>
            <a:lvl1pPr>
              <a:defRPr>
                <a:latin typeface="Cambria" pitchFamily="18" charset="0"/>
              </a:defRPr>
            </a:lvl1pPr>
            <a:lvl2pPr>
              <a:defRPr>
                <a:latin typeface="Cambria" pitchFamily="18" charset="0"/>
              </a:defRPr>
            </a:lvl2pPr>
            <a:lvl3pPr>
              <a:defRPr>
                <a:latin typeface="Cambria" pitchFamily="18" charset="0"/>
              </a:defRPr>
            </a:lvl3pPr>
            <a:lvl4pPr>
              <a:defRPr>
                <a:latin typeface="Cambria" pitchFamily="18" charset="0"/>
              </a:defRPr>
            </a:lvl4pPr>
            <a:lvl5pPr>
              <a:defRPr>
                <a:latin typeface="Cambria" pitchFamily="18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812800" y="1752600"/>
            <a:ext cx="5181600" cy="640080"/>
          </a:xfrm>
          <a:solidFill>
            <a:srgbClr val="C13828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6400800" y="1752600"/>
            <a:ext cx="5181600" cy="640080"/>
          </a:xfrm>
          <a:solidFill>
            <a:srgbClr val="B59B0C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fld id="{298C5A16-3E60-401B-9C0C-FB3C5B9EEA6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5" descr="torch-color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76001" y="5562600"/>
            <a:ext cx="336551" cy="99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8603342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9" descr="torch-color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6401" y="5181601"/>
            <a:ext cx="486833" cy="143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mbria" pitchFamily="18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0" y="1279526"/>
            <a:ext cx="711200" cy="244475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F4E5255-880B-4FF9-9060-54BB1710874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96351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DESE new 20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711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BD25E8B-50B5-42DE-B5DA-29B77D63F04D}" type="slidenum">
              <a:rPr lang="en-US" smtClean="0">
                <a:solidFill>
                  <a:srgbClr val="00829B"/>
                </a:solidFill>
              </a:rPr>
              <a:pPr/>
              <a:t>‹#›</a:t>
            </a:fld>
            <a:endParaRPr lang="en-US">
              <a:solidFill>
                <a:srgbClr val="00829B"/>
              </a:solidFill>
            </a:endParaRPr>
          </a:p>
        </p:txBody>
      </p:sp>
      <p:pic>
        <p:nvPicPr>
          <p:cNvPr id="5" name="Picture 5" descr="torch-color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76001" y="5562600"/>
            <a:ext cx="336551" cy="99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1889935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273050"/>
            <a:ext cx="10769600" cy="869950"/>
          </a:xfrm>
        </p:spPr>
        <p:txBody>
          <a:bodyPr/>
          <a:lstStyle>
            <a:lvl1pPr algn="l">
              <a:buNone/>
              <a:defRPr sz="4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812800" y="1752600"/>
            <a:ext cx="2133600" cy="4343400"/>
          </a:xfrm>
          <a:solidFill>
            <a:srgbClr val="C13828"/>
          </a:solidFill>
          <a:ln w="50800" cap="sq" cmpd="dbl" algn="ctr">
            <a:solidFill>
              <a:srgbClr val="C13828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3149600" y="1752600"/>
            <a:ext cx="8534400" cy="4419600"/>
          </a:xfrm>
        </p:spPr>
        <p:txBody>
          <a:bodyPr/>
          <a:lstStyle>
            <a:lvl1pPr>
              <a:defRPr>
                <a:latin typeface="Cambria" pitchFamily="18" charset="0"/>
              </a:defRPr>
            </a:lvl1pPr>
            <a:lvl2pPr>
              <a:defRPr>
                <a:latin typeface="Cambria" pitchFamily="18" charset="0"/>
              </a:defRPr>
            </a:lvl2pPr>
            <a:lvl3pPr>
              <a:defRPr>
                <a:latin typeface="Cambria" pitchFamily="18" charset="0"/>
              </a:defRPr>
            </a:lvl3pPr>
            <a:lvl4pPr>
              <a:defRPr>
                <a:latin typeface="Cambria" pitchFamily="18" charset="0"/>
              </a:defRPr>
            </a:lvl4pPr>
            <a:lvl5pPr>
              <a:defRPr>
                <a:latin typeface="Cambria" pitchFamily="18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0D1FE1-3788-4887-9BB5-D39FC4B49CF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5" descr="torch-color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76001" y="5562600"/>
            <a:ext cx="336551" cy="99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078755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1.xml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07.xml"/><Relationship Id="rId10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1.xml"/><Relationship Id="rId3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20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114.xml"/><Relationship Id="rId6" Type="http://schemas.openxmlformats.org/officeDocument/2006/relationships/slideLayout" Target="../slideLayouts/slideLayout119.xml"/><Relationship Id="rId11" Type="http://schemas.openxmlformats.org/officeDocument/2006/relationships/slideLayout" Target="../slideLayouts/slideLayout124.xml"/><Relationship Id="rId5" Type="http://schemas.openxmlformats.org/officeDocument/2006/relationships/slideLayout" Target="../slideLayouts/slideLayout118.xml"/><Relationship Id="rId10" Type="http://schemas.openxmlformats.org/officeDocument/2006/relationships/slideLayout" Target="../slideLayouts/slideLayout123.xml"/><Relationship Id="rId4" Type="http://schemas.openxmlformats.org/officeDocument/2006/relationships/slideLayout" Target="../slideLayouts/slideLayout117.xml"/><Relationship Id="rId9" Type="http://schemas.openxmlformats.org/officeDocument/2006/relationships/slideLayout" Target="../slideLayouts/slideLayout122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2.xml"/><Relationship Id="rId3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31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26.xml"/><Relationship Id="rId1" Type="http://schemas.openxmlformats.org/officeDocument/2006/relationships/slideLayout" Target="../slideLayouts/slideLayout125.xml"/><Relationship Id="rId6" Type="http://schemas.openxmlformats.org/officeDocument/2006/relationships/slideLayout" Target="../slideLayouts/slideLayout130.xml"/><Relationship Id="rId11" Type="http://schemas.openxmlformats.org/officeDocument/2006/relationships/slideLayout" Target="../slideLayouts/slideLayout135.xml"/><Relationship Id="rId5" Type="http://schemas.openxmlformats.org/officeDocument/2006/relationships/slideLayout" Target="../slideLayouts/slideLayout129.xml"/><Relationship Id="rId10" Type="http://schemas.openxmlformats.org/officeDocument/2006/relationships/slideLayout" Target="../slideLayouts/slideLayout134.xml"/><Relationship Id="rId4" Type="http://schemas.openxmlformats.org/officeDocument/2006/relationships/slideLayout" Target="../slideLayouts/slideLayout128.xml"/><Relationship Id="rId9" Type="http://schemas.openxmlformats.org/officeDocument/2006/relationships/slideLayout" Target="../slideLayouts/slideLayout133.xml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8.xml"/><Relationship Id="rId2" Type="http://schemas.openxmlformats.org/officeDocument/2006/relationships/slideLayout" Target="../slideLayouts/slideLayout137.xml"/><Relationship Id="rId1" Type="http://schemas.openxmlformats.org/officeDocument/2006/relationships/slideLayout" Target="../slideLayouts/slideLayout136.xml"/><Relationship Id="rId5" Type="http://schemas.openxmlformats.org/officeDocument/2006/relationships/image" Target="../media/image35.png"/><Relationship Id="rId4" Type="http://schemas.openxmlformats.org/officeDocument/2006/relationships/theme" Target="../theme/theme15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6.xml"/><Relationship Id="rId3" Type="http://schemas.openxmlformats.org/officeDocument/2006/relationships/slideLayout" Target="../slideLayouts/slideLayout141.xml"/><Relationship Id="rId7" Type="http://schemas.openxmlformats.org/officeDocument/2006/relationships/slideLayout" Target="../slideLayouts/slideLayout145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40.xml"/><Relationship Id="rId1" Type="http://schemas.openxmlformats.org/officeDocument/2006/relationships/slideLayout" Target="../slideLayouts/slideLayout139.xml"/><Relationship Id="rId6" Type="http://schemas.openxmlformats.org/officeDocument/2006/relationships/slideLayout" Target="../slideLayouts/slideLayout144.xml"/><Relationship Id="rId11" Type="http://schemas.openxmlformats.org/officeDocument/2006/relationships/slideLayout" Target="../slideLayouts/slideLayout149.xml"/><Relationship Id="rId5" Type="http://schemas.openxmlformats.org/officeDocument/2006/relationships/slideLayout" Target="../slideLayouts/slideLayout143.xml"/><Relationship Id="rId10" Type="http://schemas.openxmlformats.org/officeDocument/2006/relationships/slideLayout" Target="../slideLayouts/slideLayout148.xml"/><Relationship Id="rId4" Type="http://schemas.openxmlformats.org/officeDocument/2006/relationships/slideLayout" Target="../slideLayouts/slideLayout142.xml"/><Relationship Id="rId9" Type="http://schemas.openxmlformats.org/officeDocument/2006/relationships/slideLayout" Target="../slideLayouts/slideLayout147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7.xml"/><Relationship Id="rId13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52.xml"/><Relationship Id="rId7" Type="http://schemas.openxmlformats.org/officeDocument/2006/relationships/slideLayout" Target="../slideLayouts/slideLayout156.xml"/><Relationship Id="rId12" Type="http://schemas.openxmlformats.org/officeDocument/2006/relationships/slideLayout" Target="../slideLayouts/slideLayout161.xml"/><Relationship Id="rId17" Type="http://schemas.openxmlformats.org/officeDocument/2006/relationships/theme" Target="../theme/theme17.xml"/><Relationship Id="rId2" Type="http://schemas.openxmlformats.org/officeDocument/2006/relationships/slideLayout" Target="../slideLayouts/slideLayout151.xml"/><Relationship Id="rId16" Type="http://schemas.openxmlformats.org/officeDocument/2006/relationships/slideLayout" Target="../slideLayouts/slideLayout165.xml"/><Relationship Id="rId1" Type="http://schemas.openxmlformats.org/officeDocument/2006/relationships/slideLayout" Target="../slideLayouts/slideLayout150.xml"/><Relationship Id="rId6" Type="http://schemas.openxmlformats.org/officeDocument/2006/relationships/slideLayout" Target="../slideLayouts/slideLayout155.xml"/><Relationship Id="rId11" Type="http://schemas.openxmlformats.org/officeDocument/2006/relationships/slideLayout" Target="../slideLayouts/slideLayout160.xml"/><Relationship Id="rId5" Type="http://schemas.openxmlformats.org/officeDocument/2006/relationships/slideLayout" Target="../slideLayouts/slideLayout154.xml"/><Relationship Id="rId15" Type="http://schemas.openxmlformats.org/officeDocument/2006/relationships/slideLayout" Target="../slideLayouts/slideLayout164.xml"/><Relationship Id="rId10" Type="http://schemas.openxmlformats.org/officeDocument/2006/relationships/slideLayout" Target="../slideLayouts/slideLayout159.xml"/><Relationship Id="rId4" Type="http://schemas.openxmlformats.org/officeDocument/2006/relationships/slideLayout" Target="../slideLayouts/slideLayout153.xml"/><Relationship Id="rId9" Type="http://schemas.openxmlformats.org/officeDocument/2006/relationships/slideLayout" Target="../slideLayouts/slideLayout158.xml"/><Relationship Id="rId14" Type="http://schemas.openxmlformats.org/officeDocument/2006/relationships/slideLayout" Target="../slideLayouts/slideLayout163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6" Type="http://schemas.openxmlformats.org/officeDocument/2006/relationships/image" Target="../media/image5.emf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45.xml"/><Relationship Id="rId4" Type="http://schemas.openxmlformats.org/officeDocument/2006/relationships/slideLayout" Target="../slideLayouts/slideLayout4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48.xml"/><Relationship Id="rId7" Type="http://schemas.openxmlformats.org/officeDocument/2006/relationships/theme" Target="../theme/theme6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5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theme" Target="../theme/theme7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5.xml"/><Relationship Id="rId9" Type="http://schemas.openxmlformats.org/officeDocument/2006/relationships/image" Target="../media/image16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0.xml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5" Type="http://schemas.openxmlformats.org/officeDocument/2006/relationships/image" Target="../media/image20.png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slideLayout" Target="../slideLayouts/slideLayout84.xml"/><Relationship Id="rId18" Type="http://schemas.openxmlformats.org/officeDocument/2006/relationships/theme" Target="../theme/theme9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17" Type="http://schemas.openxmlformats.org/officeDocument/2006/relationships/slideLayout" Target="../slideLayouts/slideLayout88.xml"/><Relationship Id="rId2" Type="http://schemas.openxmlformats.org/officeDocument/2006/relationships/slideLayout" Target="../slideLayouts/slideLayout73.xml"/><Relationship Id="rId16" Type="http://schemas.openxmlformats.org/officeDocument/2006/relationships/slideLayout" Target="../slideLayouts/slideLayout87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81.xml"/><Relationship Id="rId19" Type="http://schemas.openxmlformats.org/officeDocument/2006/relationships/image" Target="../media/image27.tif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Relationship Id="rId14" Type="http://schemas.openxmlformats.org/officeDocument/2006/relationships/slideLayout" Target="../slideLayouts/slideLayout8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EACA83-8EDF-41E1-A349-541B1ED51D89}" type="datetimeFigureOut">
              <a:rPr lang="en-US" smtClean="0"/>
              <a:t>11/6/2016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717F1F-97C5-4A2D-82D8-8177856E43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367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16018" y="231007"/>
            <a:ext cx="10966383" cy="112936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br>
              <a:rPr lang="en-US" dirty="0" smtClean="0"/>
            </a:br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186" y="1748590"/>
            <a:ext cx="10844463" cy="444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62" t="82386"/>
          <a:stretch/>
        </p:blipFill>
        <p:spPr>
          <a:xfrm>
            <a:off x="5762324" y="5650029"/>
            <a:ext cx="6429675" cy="1207971"/>
          </a:xfrm>
          <a:prstGeom prst="rect">
            <a:avLst/>
          </a:prstGeom>
          <a:solidFill>
            <a:srgbClr val="71303F"/>
          </a:solidFill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333"/>
          <a:stretch/>
        </p:blipFill>
        <p:spPr>
          <a:xfrm>
            <a:off x="0" y="0"/>
            <a:ext cx="12192000" cy="1828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42" t="82386" r="3685" b="3018"/>
          <a:stretch/>
        </p:blipFill>
        <p:spPr>
          <a:xfrm>
            <a:off x="9368589" y="5650029"/>
            <a:ext cx="2374232" cy="1001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64450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</p:sldLayoutIdLst>
  <p:txStyles>
    <p:titleStyle>
      <a:lvl1pPr algn="ctr" defTabSz="914400" rtl="0" eaLnBrk="1" latinLnBrk="0" hangingPunct="1">
        <a:lnSpc>
          <a:spcPts val="3200"/>
        </a:lnSpc>
        <a:spcBef>
          <a:spcPct val="0"/>
        </a:spcBef>
        <a:buNone/>
        <a:defRPr sz="3200" b="1" kern="1800" cap="all" baseline="0">
          <a:solidFill>
            <a:srgbClr val="F7C000"/>
          </a:solidFill>
          <a:latin typeface="Calibri" pitchFamily="34" charset="0"/>
          <a:ea typeface="+mj-ea"/>
          <a:cs typeface="+mj-cs"/>
        </a:defRPr>
      </a:lvl1pPr>
    </p:titleStyle>
    <p:bodyStyle>
      <a:lvl1pPr marL="233363" indent="-233363" algn="l" defTabSz="914400" rtl="0" eaLnBrk="1" latinLnBrk="0" hangingPunct="1">
        <a:lnSpc>
          <a:spcPts val="2600"/>
        </a:lnSpc>
        <a:spcBef>
          <a:spcPts val="800"/>
        </a:spcBef>
        <a:spcAft>
          <a:spcPts val="0"/>
        </a:spcAft>
        <a:buClr>
          <a:srgbClr val="F7C000"/>
        </a:buClr>
        <a:buSzPct val="120000"/>
        <a:buFont typeface="Arial" pitchFamily="34" charset="0"/>
        <a:buChar char="•"/>
        <a:defRPr sz="2800" b="0" i="0" kern="1800" baseline="0">
          <a:solidFill>
            <a:schemeClr val="tx2"/>
          </a:solidFill>
          <a:latin typeface="Calibri" pitchFamily="34" charset="0"/>
          <a:ea typeface="+mn-ea"/>
          <a:cs typeface="+mn-cs"/>
        </a:defRPr>
      </a:lvl1pPr>
      <a:lvl2pPr marL="625475" indent="-280988" algn="l" defTabSz="914400" rtl="0" eaLnBrk="1" latinLnBrk="0" hangingPunct="1">
        <a:lnSpc>
          <a:spcPts val="2600"/>
        </a:lnSpc>
        <a:spcBef>
          <a:spcPts val="0"/>
        </a:spcBef>
        <a:spcAft>
          <a:spcPts val="600"/>
        </a:spcAft>
        <a:buClr>
          <a:srgbClr val="F7C000"/>
        </a:buClr>
        <a:buFont typeface="Arial" pitchFamily="34" charset="0"/>
        <a:buChar char="–"/>
        <a:defRPr sz="2200" b="0" kern="1800" baseline="0">
          <a:solidFill>
            <a:schemeClr val="tx2"/>
          </a:solidFill>
          <a:latin typeface="Calibri" pitchFamily="34" charset="0"/>
          <a:ea typeface="+mn-ea"/>
          <a:cs typeface="+mn-cs"/>
        </a:defRPr>
      </a:lvl2pPr>
      <a:lvl3pPr marL="914400" indent="-223838" algn="l" defTabSz="914400" rtl="0" eaLnBrk="1" latinLnBrk="0" hangingPunct="1">
        <a:lnSpc>
          <a:spcPts val="2600"/>
        </a:lnSpc>
        <a:spcBef>
          <a:spcPts val="0"/>
        </a:spcBef>
        <a:spcAft>
          <a:spcPts val="600"/>
        </a:spcAft>
        <a:buClr>
          <a:srgbClr val="F7C000"/>
        </a:buClr>
        <a:buFont typeface="Arial" pitchFamily="34" charset="0"/>
        <a:buChar char="•"/>
        <a:defRPr sz="2200" b="0" kern="1800" baseline="0">
          <a:solidFill>
            <a:schemeClr val="tx2"/>
          </a:solidFill>
          <a:latin typeface="Calibri" pitchFamily="34" charset="0"/>
          <a:ea typeface="+mn-ea"/>
          <a:cs typeface="+mn-cs"/>
        </a:defRPr>
      </a:lvl3pPr>
      <a:lvl4pPr marL="1258888" indent="-288925" algn="l" defTabSz="914400" rtl="0" eaLnBrk="1" latinLnBrk="0" hangingPunct="1">
        <a:lnSpc>
          <a:spcPts val="2600"/>
        </a:lnSpc>
        <a:spcBef>
          <a:spcPts val="0"/>
        </a:spcBef>
        <a:spcAft>
          <a:spcPts val="600"/>
        </a:spcAft>
        <a:buClr>
          <a:srgbClr val="F7C000"/>
        </a:buClr>
        <a:buFont typeface="Arial" pitchFamily="34" charset="0"/>
        <a:buChar char="–"/>
        <a:defRPr sz="2200" b="0" kern="1800" baseline="0">
          <a:solidFill>
            <a:schemeClr val="tx2"/>
          </a:solidFill>
          <a:latin typeface="Calibri" pitchFamily="34" charset="0"/>
          <a:ea typeface="+mn-ea"/>
          <a:cs typeface="+mn-cs"/>
        </a:defRPr>
      </a:lvl4pPr>
      <a:lvl5pPr marL="969963" indent="-279400" algn="l" defTabSz="914400" rtl="0" eaLnBrk="1" latinLnBrk="0" hangingPunct="1">
        <a:lnSpc>
          <a:spcPts val="2600"/>
        </a:lnSpc>
        <a:spcBef>
          <a:spcPts val="0"/>
        </a:spcBef>
        <a:buFont typeface="Arial" pitchFamily="34" charset="0"/>
        <a:buChar char="»"/>
        <a:defRPr sz="2400" kern="1200">
          <a:solidFill>
            <a:schemeClr val="tx1"/>
          </a:solidFill>
          <a:latin typeface="Helvetica-Narrow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Placeholder 21"/>
          <p:cNvSpPr>
            <a:spLocks noGrp="1"/>
          </p:cNvSpPr>
          <p:nvPr>
            <p:ph type="title"/>
          </p:nvPr>
        </p:nvSpPr>
        <p:spPr bwMode="auto">
          <a:xfrm>
            <a:off x="812800" y="228600"/>
            <a:ext cx="108712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8195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817033" y="1600201"/>
            <a:ext cx="108712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8128000" y="6248401"/>
            <a:ext cx="3556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chemeClr val="tx2"/>
                </a:solidFill>
                <a:latin typeface="+mn-lt"/>
              </a:defRPr>
            </a:lvl1pPr>
          </a:lstStyle>
          <a:p>
            <a:endParaRPr lang="en-US">
              <a:solidFill>
                <a:srgbClr val="00829B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812801" y="6248401"/>
            <a:ext cx="7228417" cy="365125"/>
          </a:xfrm>
          <a:prstGeom prst="rect">
            <a:avLst/>
          </a:prstGeom>
        </p:spPr>
        <p:txBody>
          <a:bodyPr vert="horz" anchor="ctr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chemeClr val="tx2"/>
                </a:solidFill>
                <a:latin typeface="+mn-lt"/>
              </a:defRPr>
            </a:lvl1pPr>
          </a:lstStyle>
          <a:p>
            <a:endParaRPr lang="en-US">
              <a:solidFill>
                <a:srgbClr val="00829B"/>
              </a:solidFill>
            </a:endParaRPr>
          </a:p>
        </p:txBody>
      </p:sp>
      <p:sp>
        <p:nvSpPr>
          <p:cNvPr id="7" name="Rectangle 6"/>
          <p:cNvSpPr/>
          <p:nvPr/>
        </p:nvSpPr>
        <p:spPr bwMode="white">
          <a:xfrm>
            <a:off x="0" y="1235075"/>
            <a:ext cx="12192000" cy="31908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279525"/>
            <a:ext cx="711200" cy="228600"/>
          </a:xfrm>
          <a:prstGeom prst="rect">
            <a:avLst/>
          </a:prstGeom>
          <a:solidFill>
            <a:srgbClr val="3D9833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87400" y="1279525"/>
            <a:ext cx="11404600" cy="228600"/>
          </a:xfrm>
          <a:prstGeom prst="rect">
            <a:avLst/>
          </a:prstGeom>
          <a:solidFill>
            <a:srgbClr val="00337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066801"/>
            <a:ext cx="711200" cy="244475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 b="1">
                <a:solidFill>
                  <a:srgbClr val="FFFFFF"/>
                </a:solidFill>
                <a:latin typeface="+mn-lt"/>
              </a:defRPr>
            </a:lvl1pPr>
          </a:lstStyle>
          <a:p>
            <a:fld id="{5BD25E8B-50B5-42DE-B5DA-29B77D63F0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618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9pPr>
    </p:titleStyle>
    <p:bodyStyle>
      <a:lvl1pPr marL="319088" indent="-319088" algn="l" rtl="0" eaLnBrk="1" fontAlgn="base" hangingPunct="1">
        <a:spcBef>
          <a:spcPts val="7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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1" fontAlgn="base" hangingPunct="1">
        <a:spcBef>
          <a:spcPts val="55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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fontAlgn="base" hangingPunct="1">
        <a:spcBef>
          <a:spcPts val="5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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fontAlgn="base" hangingPunct="1">
        <a:spcBef>
          <a:spcPts val="400"/>
        </a:spcBef>
        <a:spcAft>
          <a:spcPct val="0"/>
        </a:spcAft>
        <a:buClr>
          <a:srgbClr val="A5AB81"/>
        </a:buClr>
        <a:buSzPct val="75000"/>
        <a:buFont typeface="Wingdings" pitchFamily="2" charset="2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fontAlgn="base" hangingPunct="1">
        <a:spcBef>
          <a:spcPts val="400"/>
        </a:spcBef>
        <a:spcAft>
          <a:spcPct val="0"/>
        </a:spcAft>
        <a:buClr>
          <a:srgbClr val="D8B25C"/>
        </a:buClr>
        <a:buSzPct val="65000"/>
        <a:buFont typeface="Wingdings" pitchFamily="2" charset="2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5110A53-71C3-4E9D-8133-571527306653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9910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E0C7C3-CBBB-422B-A357-91EA8A87F9A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F03FF5-EDA3-4BA7-9C5B-8D4EE4E4FC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061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093DEE-95B4-4B61-8FB5-030190C7B4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CA0318-9FD3-4CDB-898B-46B0C2286E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6397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0"/>
            <a:ext cx="11176000" cy="609600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Footer Placeholder 4"/>
          <p:cNvSpPr txBox="1">
            <a:spLocks/>
          </p:cNvSpPr>
          <p:nvPr userDrawn="1"/>
        </p:nvSpPr>
        <p:spPr>
          <a:xfrm>
            <a:off x="1828800" y="6356351"/>
            <a:ext cx="5994400" cy="349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 sz="12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Title of presentation </a:t>
            </a:r>
          </a:p>
        </p:txBody>
      </p:sp>
      <p:sp>
        <p:nvSpPr>
          <p:cNvPr id="10" name="Rectangle 9"/>
          <p:cNvSpPr/>
          <p:nvPr userDrawn="1"/>
        </p:nvSpPr>
        <p:spPr>
          <a:xfrm rot="16200000" flipH="1">
            <a:off x="8356600" y="2819400"/>
            <a:ext cx="6858000" cy="1219200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0070C0"/>
              </a:solidFill>
            </a:endParaRPr>
          </a:p>
        </p:txBody>
      </p:sp>
      <p:sp>
        <p:nvSpPr>
          <p:cNvPr id="11" name="Date Placeholder 3"/>
          <p:cNvSpPr txBox="1">
            <a:spLocks/>
          </p:cNvSpPr>
          <p:nvPr userDrawn="1"/>
        </p:nvSpPr>
        <p:spPr>
          <a:xfrm>
            <a:off x="9956800" y="152400"/>
            <a:ext cx="11176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i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sz="10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Date</a:t>
            </a:r>
            <a:endParaRPr lang="en-US" sz="10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Slide Number Placeholder 5"/>
          <p:cNvSpPr txBox="1">
            <a:spLocks/>
          </p:cNvSpPr>
          <p:nvPr userDrawn="1"/>
        </p:nvSpPr>
        <p:spPr>
          <a:xfrm>
            <a:off x="11176000" y="6356351"/>
            <a:ext cx="508000" cy="349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0E35F3BA-FE8B-4E36-87EF-206F94BD42EB}" type="slidenum">
              <a:rPr lang="en-US" sz="1200" b="1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‹#›</a:t>
            </a:fld>
            <a:endParaRPr lang="en-US" sz="12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Picture 12" descr="VDOE-h-color sm.png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8026401" y="6324601"/>
            <a:ext cx="3003303" cy="377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222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2232BE-BECE-4B7E-B925-258B84AFF31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10E133-9377-4671-9C84-3209AC2138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4767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9" r:id="rId1"/>
    <p:sldLayoutId id="2147483860" r:id="rId2"/>
    <p:sldLayoutId id="2147483861" r:id="rId3"/>
    <p:sldLayoutId id="2147483862" r:id="rId4"/>
    <p:sldLayoutId id="2147483863" r:id="rId5"/>
    <p:sldLayoutId id="2147483864" r:id="rId6"/>
    <p:sldLayoutId id="2147483865" r:id="rId7"/>
    <p:sldLayoutId id="2147483866" r:id="rId8"/>
    <p:sldLayoutId id="2147483867" r:id="rId9"/>
    <p:sldLayoutId id="2147483868" r:id="rId10"/>
    <p:sldLayoutId id="214748386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16"/>
          <p:cNvGrpSpPr>
            <a:grpSpLocks/>
          </p:cNvGrpSpPr>
          <p:nvPr/>
        </p:nvGrpSpPr>
        <p:grpSpPr bwMode="auto">
          <a:xfrm>
            <a:off x="-10583" y="-7938"/>
            <a:ext cx="12225868" cy="6873876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90"/>
              <a:ext cx="457221" cy="285317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497" y="4175239"/>
              <a:ext cx="4022902" cy="2683288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1932" y="-529"/>
              <a:ext cx="1219254" cy="6859057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113" y="-529"/>
              <a:ext cx="2270225" cy="686699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452" y="-8468"/>
              <a:ext cx="1947948" cy="6866996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8689" y="3919613"/>
              <a:ext cx="2513124" cy="2938915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180" y="-8468"/>
              <a:ext cx="2143219" cy="6866996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6112" y="-8468"/>
              <a:ext cx="857288" cy="6866996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027" y="-8468"/>
              <a:ext cx="1066847" cy="6866996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59564" y="4894488"/>
              <a:ext cx="1095423" cy="1964040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812801" y="609600"/>
            <a:ext cx="8464551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12801" y="2160589"/>
            <a:ext cx="8464551" cy="388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7251" y="6042026"/>
            <a:ext cx="9122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hangingPunct="1">
              <a:spcBef>
                <a:spcPct val="20000"/>
              </a:spcBef>
              <a:buClr>
                <a:schemeClr val="accent1"/>
              </a:buClr>
              <a:buFontTx/>
              <a:buChar char="•"/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Aft>
                <a:spcPct val="0"/>
              </a:spcAft>
              <a:buClr>
                <a:srgbClr val="FFCA08"/>
              </a:buCl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  <a:latin typeface="Tahoma" panose="020B060403050404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12800" y="6042026"/>
            <a:ext cx="61637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spcBef>
                <a:spcPct val="20000"/>
              </a:spcBef>
              <a:buClr>
                <a:schemeClr val="accent1"/>
              </a:buClr>
              <a:buFontTx/>
              <a:buChar char="•"/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Aft>
                <a:spcPct val="0"/>
              </a:spcAft>
              <a:buClr>
                <a:srgbClr val="FFCA08"/>
              </a:buCl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  <a:latin typeface="Tahoma" panose="020B060403050404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3667" y="6042026"/>
            <a:ext cx="6836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hangingPunct="1">
              <a:spcBef>
                <a:spcPct val="20000"/>
              </a:spcBef>
              <a:buClr>
                <a:schemeClr val="accent1"/>
              </a:buClr>
              <a:buFontTx/>
              <a:buChar char="•"/>
              <a:defRPr sz="900" smtClean="0">
                <a:solidFill>
                  <a:schemeClr val="accent1"/>
                </a:solidFill>
              </a:defRPr>
            </a:lvl1pPr>
          </a:lstStyle>
          <a:p>
            <a:pPr fontAlgn="base">
              <a:spcAft>
                <a:spcPct val="0"/>
              </a:spcAft>
              <a:buClr>
                <a:srgbClr val="FFCA08"/>
              </a:buClr>
              <a:defRPr/>
            </a:pPr>
            <a:fld id="{FE12674D-D84B-40A4-8478-63B74A3CBF7B}" type="slidenum">
              <a:rPr lang="en-US" altLang="en-US">
                <a:solidFill>
                  <a:srgbClr val="FFCA08"/>
                </a:solidFill>
                <a:latin typeface="Tahoma" panose="020B0604030504040204" pitchFamily="34" charset="0"/>
              </a:rPr>
              <a:pPr fontAlgn="base">
                <a:spcAft>
                  <a:spcPct val="0"/>
                </a:spcAft>
                <a:buClr>
                  <a:srgbClr val="FFCA08"/>
                </a:buClr>
                <a:defRPr/>
              </a:pPr>
              <a:t>‹#›</a:t>
            </a:fld>
            <a:endParaRPr lang="en-US" altLang="en-US">
              <a:solidFill>
                <a:srgbClr val="FFCA08"/>
              </a:solidFill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9176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1" r:id="rId1"/>
    <p:sldLayoutId id="2147483872" r:id="rId2"/>
    <p:sldLayoutId id="2147483873" r:id="rId3"/>
    <p:sldLayoutId id="2147483874" r:id="rId4"/>
    <p:sldLayoutId id="2147483875" r:id="rId5"/>
    <p:sldLayoutId id="2147483876" r:id="rId6"/>
    <p:sldLayoutId id="2147483877" r:id="rId7"/>
    <p:sldLayoutId id="2147483878" r:id="rId8"/>
    <p:sldLayoutId id="2147483879" r:id="rId9"/>
    <p:sldLayoutId id="2147483880" r:id="rId10"/>
    <p:sldLayoutId id="2147483881" r:id="rId11"/>
    <p:sldLayoutId id="2147483882" r:id="rId12"/>
    <p:sldLayoutId id="2147483883" r:id="rId13"/>
    <p:sldLayoutId id="2147483884" r:id="rId14"/>
    <p:sldLayoutId id="2147483885" r:id="rId15"/>
    <p:sldLayoutId id="2147483886" r:id="rId16"/>
  </p:sldLayoutIdLst>
  <p:txStyles>
    <p:titleStyle>
      <a:lvl1pPr algn="l" defTabSz="457200" rtl="0" fontAlgn="base">
        <a:spcBef>
          <a:spcPct val="0"/>
        </a:spcBef>
        <a:spcAft>
          <a:spcPct val="0"/>
        </a:spcAft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algn="l" defTabSz="457200" rtl="0" fontAlgn="base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anose="020B0603020202020204" pitchFamily="34" charset="0"/>
        </a:defRPr>
      </a:lvl2pPr>
      <a:lvl3pPr algn="l" defTabSz="457200" rtl="0" fontAlgn="base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anose="020B0603020202020204" pitchFamily="34" charset="0"/>
        </a:defRPr>
      </a:lvl3pPr>
      <a:lvl4pPr algn="l" defTabSz="457200" rtl="0" fontAlgn="base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anose="020B0603020202020204" pitchFamily="34" charset="0"/>
        </a:defRPr>
      </a:lvl4pPr>
      <a:lvl5pPr algn="l" defTabSz="457200" rtl="0" fontAlgn="base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anose="020B060302020202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fontAlgn="base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kern="1200">
          <a:solidFill>
            <a:srgbClr val="404040"/>
          </a:solidFill>
          <a:latin typeface="+mn-lt"/>
          <a:ea typeface="+mn-ea"/>
          <a:cs typeface="+mn-cs"/>
        </a:defRPr>
      </a:lvl1pPr>
      <a:lvl2pPr marL="742950" indent="-285750" algn="l" defTabSz="457200" rtl="0" fontAlgn="base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600" kern="1200">
          <a:solidFill>
            <a:srgbClr val="404040"/>
          </a:solidFill>
          <a:latin typeface="+mn-lt"/>
          <a:ea typeface="+mn-ea"/>
          <a:cs typeface="+mn-cs"/>
        </a:defRPr>
      </a:lvl2pPr>
      <a:lvl3pPr marL="1143000" indent="-228600" algn="l" defTabSz="457200" rtl="0" fontAlgn="base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400" kern="1200">
          <a:solidFill>
            <a:srgbClr val="404040"/>
          </a:solidFill>
          <a:latin typeface="+mn-lt"/>
          <a:ea typeface="+mn-ea"/>
          <a:cs typeface="+mn-cs"/>
        </a:defRPr>
      </a:lvl3pPr>
      <a:lvl4pPr marL="1600200" indent="-228600" algn="l" defTabSz="457200" rtl="0" fontAlgn="base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200" kern="1200">
          <a:solidFill>
            <a:srgbClr val="404040"/>
          </a:solidFill>
          <a:latin typeface="+mn-lt"/>
          <a:ea typeface="+mn-ea"/>
          <a:cs typeface="+mn-cs"/>
        </a:defRPr>
      </a:lvl4pPr>
      <a:lvl5pPr marL="2057400" indent="-228600" algn="l" defTabSz="457200" rtl="0" fontAlgn="base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200" kern="1200">
          <a:solidFill>
            <a:srgbClr val="40404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D6A15C-C8E9-42DC-B13D-FA4C5D28198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BA5C1C-9825-4918-8476-A190B9DE94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7291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8" r:id="rId1"/>
    <p:sldLayoutId id="2147483889" r:id="rId2"/>
    <p:sldLayoutId id="2147483890" r:id="rId3"/>
    <p:sldLayoutId id="2147483891" r:id="rId4"/>
    <p:sldLayoutId id="2147483892" r:id="rId5"/>
    <p:sldLayoutId id="2147483893" r:id="rId6"/>
    <p:sldLayoutId id="2147483894" r:id="rId7"/>
    <p:sldLayoutId id="2147483895" r:id="rId8"/>
    <p:sldLayoutId id="2147483896" r:id="rId9"/>
    <p:sldLayoutId id="2147483897" r:id="rId10"/>
    <p:sldLayoutId id="214748389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ea typeface="ＭＳ Ｐゴシック" pitchFamily="1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ea typeface="ＭＳ Ｐゴシック" pitchFamily="1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6BD2401-9101-4702-8C8E-3B91FB58091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ea typeface="ＭＳ Ｐゴシック" pitchFamily="1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27582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Line 2"/>
          <p:cNvSpPr>
            <a:spLocks noChangeShapeType="1"/>
          </p:cNvSpPr>
          <p:nvPr/>
        </p:nvSpPr>
        <p:spPr bwMode="auto">
          <a:xfrm>
            <a:off x="10617200" y="152400"/>
            <a:ext cx="0" cy="152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122238"/>
            <a:ext cx="100584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719263"/>
            <a:ext cx="10972800" cy="441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150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8400"/>
            <a:ext cx="284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latin typeface="Arial" charset="0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15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latin typeface="Arial" charset="0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15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84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0DFDCE5-0E92-4B4C-B51E-C61FE7D8B128}" type="slidenum">
              <a:rPr lang="en-US">
                <a:solidFill>
                  <a:srgbClr val="000000"/>
                </a:solidFill>
                <a:ea typeface="ＭＳ Ｐゴシック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ea typeface="ＭＳ Ｐゴシック" pitchFamily="34" charset="-128"/>
            </a:endParaRPr>
          </a:p>
        </p:txBody>
      </p:sp>
      <p:grpSp>
        <p:nvGrpSpPr>
          <p:cNvPr id="1032" name="Group 8"/>
          <p:cNvGrpSpPr>
            <a:grpSpLocks/>
          </p:cNvGrpSpPr>
          <p:nvPr/>
        </p:nvGrpSpPr>
        <p:grpSpPr bwMode="auto">
          <a:xfrm>
            <a:off x="10871201" y="152400"/>
            <a:ext cx="1056217" cy="1295400"/>
            <a:chOff x="5136" y="960"/>
            <a:chExt cx="528" cy="864"/>
          </a:xfrm>
        </p:grpSpPr>
        <p:sp>
          <p:nvSpPr>
            <p:cNvPr id="1033" name="Oval 9"/>
            <p:cNvSpPr>
              <a:spLocks noChangeArrowheads="1"/>
            </p:cNvSpPr>
            <p:nvPr/>
          </p:nvSpPr>
          <p:spPr bwMode="auto">
            <a:xfrm>
              <a:off x="5136" y="960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800">
                <a:solidFill>
                  <a:srgbClr val="000000"/>
                </a:solidFill>
                <a:ea typeface="ＭＳ Ｐゴシック" pitchFamily="34" charset="-128"/>
              </a:endParaRPr>
            </a:p>
          </p:txBody>
        </p:sp>
        <p:sp>
          <p:nvSpPr>
            <p:cNvPr id="1034" name="Oval 10"/>
            <p:cNvSpPr>
              <a:spLocks noChangeArrowheads="1"/>
            </p:cNvSpPr>
            <p:nvPr/>
          </p:nvSpPr>
          <p:spPr bwMode="auto">
            <a:xfrm>
              <a:off x="5248" y="960"/>
              <a:ext cx="79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800">
                <a:solidFill>
                  <a:srgbClr val="000000"/>
                </a:solidFill>
                <a:ea typeface="ＭＳ Ｐゴシック" pitchFamily="34" charset="-128"/>
              </a:endParaRPr>
            </a:p>
          </p:txBody>
        </p:sp>
        <p:sp>
          <p:nvSpPr>
            <p:cNvPr id="1035" name="Oval 11"/>
            <p:cNvSpPr>
              <a:spLocks noChangeArrowheads="1"/>
            </p:cNvSpPr>
            <p:nvPr/>
          </p:nvSpPr>
          <p:spPr bwMode="auto">
            <a:xfrm>
              <a:off x="5360" y="960"/>
              <a:ext cx="76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800">
                <a:solidFill>
                  <a:srgbClr val="000000"/>
                </a:solidFill>
                <a:ea typeface="ＭＳ Ｐゴシック" pitchFamily="34" charset="-128"/>
              </a:endParaRPr>
            </a:p>
          </p:txBody>
        </p:sp>
        <p:sp>
          <p:nvSpPr>
            <p:cNvPr id="1036" name="Oval 12"/>
            <p:cNvSpPr>
              <a:spLocks noChangeArrowheads="1"/>
            </p:cNvSpPr>
            <p:nvPr/>
          </p:nvSpPr>
          <p:spPr bwMode="auto">
            <a:xfrm>
              <a:off x="5136" y="1072"/>
              <a:ext cx="80" cy="7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800">
                <a:solidFill>
                  <a:srgbClr val="000000"/>
                </a:solidFill>
                <a:ea typeface="ＭＳ Ｐゴシック" pitchFamily="34" charset="-128"/>
              </a:endParaRPr>
            </a:p>
          </p:txBody>
        </p:sp>
        <p:sp>
          <p:nvSpPr>
            <p:cNvPr id="1037" name="Oval 13"/>
            <p:cNvSpPr>
              <a:spLocks noChangeArrowheads="1"/>
            </p:cNvSpPr>
            <p:nvPr/>
          </p:nvSpPr>
          <p:spPr bwMode="auto">
            <a:xfrm>
              <a:off x="5248" y="1072"/>
              <a:ext cx="79" cy="7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800">
                <a:solidFill>
                  <a:srgbClr val="000000"/>
                </a:solidFill>
                <a:ea typeface="ＭＳ Ｐゴシック" pitchFamily="34" charset="-128"/>
              </a:endParaRPr>
            </a:p>
          </p:txBody>
        </p:sp>
        <p:sp>
          <p:nvSpPr>
            <p:cNvPr id="1038" name="Oval 14"/>
            <p:cNvSpPr>
              <a:spLocks noChangeArrowheads="1"/>
            </p:cNvSpPr>
            <p:nvPr/>
          </p:nvSpPr>
          <p:spPr bwMode="auto">
            <a:xfrm>
              <a:off x="5360" y="1072"/>
              <a:ext cx="76" cy="7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800">
                <a:solidFill>
                  <a:srgbClr val="000000"/>
                </a:solidFill>
                <a:ea typeface="ＭＳ Ｐゴシック" pitchFamily="34" charset="-128"/>
              </a:endParaRPr>
            </a:p>
          </p:txBody>
        </p:sp>
        <p:sp>
          <p:nvSpPr>
            <p:cNvPr id="1039" name="Oval 15"/>
            <p:cNvSpPr>
              <a:spLocks noChangeArrowheads="1"/>
            </p:cNvSpPr>
            <p:nvPr/>
          </p:nvSpPr>
          <p:spPr bwMode="auto">
            <a:xfrm>
              <a:off x="5472" y="1072"/>
              <a:ext cx="73" cy="7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800">
                <a:solidFill>
                  <a:srgbClr val="000000"/>
                </a:solidFill>
                <a:ea typeface="ＭＳ Ｐゴシック" pitchFamily="34" charset="-128"/>
              </a:endParaRPr>
            </a:p>
          </p:txBody>
        </p:sp>
        <p:sp>
          <p:nvSpPr>
            <p:cNvPr id="1040" name="Oval 16"/>
            <p:cNvSpPr>
              <a:spLocks noChangeArrowheads="1"/>
            </p:cNvSpPr>
            <p:nvPr/>
          </p:nvSpPr>
          <p:spPr bwMode="auto">
            <a:xfrm>
              <a:off x="5136" y="1184"/>
              <a:ext cx="80" cy="73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800">
                <a:solidFill>
                  <a:srgbClr val="000000"/>
                </a:solidFill>
                <a:ea typeface="ＭＳ Ｐゴシック" pitchFamily="34" charset="-128"/>
              </a:endParaRPr>
            </a:p>
          </p:txBody>
        </p:sp>
        <p:sp>
          <p:nvSpPr>
            <p:cNvPr id="1041" name="Oval 17"/>
            <p:cNvSpPr>
              <a:spLocks noChangeArrowheads="1"/>
            </p:cNvSpPr>
            <p:nvPr/>
          </p:nvSpPr>
          <p:spPr bwMode="auto">
            <a:xfrm>
              <a:off x="5248" y="1184"/>
              <a:ext cx="79" cy="73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800">
                <a:solidFill>
                  <a:srgbClr val="000000"/>
                </a:solidFill>
                <a:ea typeface="ＭＳ Ｐゴシック" pitchFamily="34" charset="-128"/>
              </a:endParaRPr>
            </a:p>
          </p:txBody>
        </p:sp>
        <p:sp>
          <p:nvSpPr>
            <p:cNvPr id="1042" name="Oval 18"/>
            <p:cNvSpPr>
              <a:spLocks noChangeArrowheads="1"/>
            </p:cNvSpPr>
            <p:nvPr/>
          </p:nvSpPr>
          <p:spPr bwMode="auto">
            <a:xfrm>
              <a:off x="5360" y="1184"/>
              <a:ext cx="76" cy="73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800">
                <a:solidFill>
                  <a:srgbClr val="000000"/>
                </a:solidFill>
                <a:ea typeface="ＭＳ Ｐゴシック" pitchFamily="34" charset="-128"/>
              </a:endParaRPr>
            </a:p>
          </p:txBody>
        </p:sp>
        <p:sp>
          <p:nvSpPr>
            <p:cNvPr id="1043" name="Oval 19"/>
            <p:cNvSpPr>
              <a:spLocks noChangeArrowheads="1"/>
            </p:cNvSpPr>
            <p:nvPr/>
          </p:nvSpPr>
          <p:spPr bwMode="auto">
            <a:xfrm>
              <a:off x="5472" y="1184"/>
              <a:ext cx="73" cy="73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800">
                <a:solidFill>
                  <a:srgbClr val="000000"/>
                </a:solidFill>
                <a:ea typeface="ＭＳ Ｐゴシック" pitchFamily="34" charset="-128"/>
              </a:endParaRPr>
            </a:p>
          </p:txBody>
        </p:sp>
        <p:sp>
          <p:nvSpPr>
            <p:cNvPr id="1044" name="Oval 20"/>
            <p:cNvSpPr>
              <a:spLocks noChangeArrowheads="1"/>
            </p:cNvSpPr>
            <p:nvPr/>
          </p:nvSpPr>
          <p:spPr bwMode="auto">
            <a:xfrm>
              <a:off x="5584" y="1184"/>
              <a:ext cx="80" cy="7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800">
                <a:solidFill>
                  <a:srgbClr val="000000"/>
                </a:solidFill>
                <a:ea typeface="ＭＳ Ｐゴシック" pitchFamily="34" charset="-128"/>
              </a:endParaRPr>
            </a:p>
          </p:txBody>
        </p:sp>
        <p:sp>
          <p:nvSpPr>
            <p:cNvPr id="1045" name="Oval 21"/>
            <p:cNvSpPr>
              <a:spLocks noChangeArrowheads="1"/>
            </p:cNvSpPr>
            <p:nvPr/>
          </p:nvSpPr>
          <p:spPr bwMode="auto">
            <a:xfrm>
              <a:off x="5136" y="1296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800">
                <a:solidFill>
                  <a:srgbClr val="000000"/>
                </a:solidFill>
                <a:ea typeface="ＭＳ Ｐゴシック" pitchFamily="34" charset="-128"/>
              </a:endParaRPr>
            </a:p>
          </p:txBody>
        </p:sp>
        <p:sp>
          <p:nvSpPr>
            <p:cNvPr id="1046" name="Oval 22"/>
            <p:cNvSpPr>
              <a:spLocks noChangeArrowheads="1"/>
            </p:cNvSpPr>
            <p:nvPr/>
          </p:nvSpPr>
          <p:spPr bwMode="auto">
            <a:xfrm>
              <a:off x="5248" y="1296"/>
              <a:ext cx="79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800">
                <a:solidFill>
                  <a:srgbClr val="000000"/>
                </a:solidFill>
                <a:ea typeface="ＭＳ Ｐゴシック" pitchFamily="34" charset="-128"/>
              </a:endParaRPr>
            </a:p>
          </p:txBody>
        </p:sp>
        <p:sp>
          <p:nvSpPr>
            <p:cNvPr id="1047" name="Oval 23"/>
            <p:cNvSpPr>
              <a:spLocks noChangeArrowheads="1"/>
            </p:cNvSpPr>
            <p:nvPr/>
          </p:nvSpPr>
          <p:spPr bwMode="auto">
            <a:xfrm>
              <a:off x="5360" y="1296"/>
              <a:ext cx="76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800">
                <a:solidFill>
                  <a:srgbClr val="000000"/>
                </a:solidFill>
                <a:ea typeface="ＭＳ Ｐゴシック" pitchFamily="34" charset="-128"/>
              </a:endParaRPr>
            </a:p>
          </p:txBody>
        </p:sp>
        <p:sp>
          <p:nvSpPr>
            <p:cNvPr id="1048" name="Oval 24"/>
            <p:cNvSpPr>
              <a:spLocks noChangeArrowheads="1"/>
            </p:cNvSpPr>
            <p:nvPr/>
          </p:nvSpPr>
          <p:spPr bwMode="auto">
            <a:xfrm>
              <a:off x="5472" y="1296"/>
              <a:ext cx="73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800">
                <a:solidFill>
                  <a:srgbClr val="000000"/>
                </a:solidFill>
                <a:ea typeface="ＭＳ Ｐゴシック" pitchFamily="34" charset="-128"/>
              </a:endParaRPr>
            </a:p>
          </p:txBody>
        </p:sp>
        <p:sp>
          <p:nvSpPr>
            <p:cNvPr id="1049" name="Oval 25"/>
            <p:cNvSpPr>
              <a:spLocks noChangeArrowheads="1"/>
            </p:cNvSpPr>
            <p:nvPr/>
          </p:nvSpPr>
          <p:spPr bwMode="auto">
            <a:xfrm>
              <a:off x="5136" y="1408"/>
              <a:ext cx="80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800">
                <a:solidFill>
                  <a:srgbClr val="000000"/>
                </a:solidFill>
                <a:ea typeface="ＭＳ Ｐゴシック" pitchFamily="34" charset="-128"/>
              </a:endParaRPr>
            </a:p>
          </p:txBody>
        </p:sp>
        <p:sp>
          <p:nvSpPr>
            <p:cNvPr id="1050" name="Oval 26"/>
            <p:cNvSpPr>
              <a:spLocks noChangeArrowheads="1"/>
            </p:cNvSpPr>
            <p:nvPr/>
          </p:nvSpPr>
          <p:spPr bwMode="auto">
            <a:xfrm>
              <a:off x="5248" y="1408"/>
              <a:ext cx="79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800">
                <a:solidFill>
                  <a:srgbClr val="000000"/>
                </a:solidFill>
                <a:ea typeface="ＭＳ Ｐゴシック" pitchFamily="34" charset="-128"/>
              </a:endParaRPr>
            </a:p>
          </p:txBody>
        </p:sp>
        <p:sp>
          <p:nvSpPr>
            <p:cNvPr id="1051" name="Oval 27"/>
            <p:cNvSpPr>
              <a:spLocks noChangeArrowheads="1"/>
            </p:cNvSpPr>
            <p:nvPr/>
          </p:nvSpPr>
          <p:spPr bwMode="auto">
            <a:xfrm>
              <a:off x="5360" y="1408"/>
              <a:ext cx="76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800">
                <a:solidFill>
                  <a:srgbClr val="000000"/>
                </a:solidFill>
                <a:ea typeface="ＭＳ Ｐゴシック" pitchFamily="34" charset="-128"/>
              </a:endParaRPr>
            </a:p>
          </p:txBody>
        </p:sp>
        <p:sp>
          <p:nvSpPr>
            <p:cNvPr id="1052" name="Oval 28"/>
            <p:cNvSpPr>
              <a:spLocks noChangeArrowheads="1"/>
            </p:cNvSpPr>
            <p:nvPr/>
          </p:nvSpPr>
          <p:spPr bwMode="auto">
            <a:xfrm>
              <a:off x="5472" y="1408"/>
              <a:ext cx="73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800">
                <a:solidFill>
                  <a:srgbClr val="000000"/>
                </a:solidFill>
                <a:ea typeface="ＭＳ Ｐゴシック" pitchFamily="34" charset="-128"/>
              </a:endParaRPr>
            </a:p>
          </p:txBody>
        </p:sp>
        <p:sp>
          <p:nvSpPr>
            <p:cNvPr id="1053" name="Oval 29"/>
            <p:cNvSpPr>
              <a:spLocks noChangeArrowheads="1"/>
            </p:cNvSpPr>
            <p:nvPr/>
          </p:nvSpPr>
          <p:spPr bwMode="auto">
            <a:xfrm>
              <a:off x="5584" y="1408"/>
              <a:ext cx="80" cy="8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800">
                <a:solidFill>
                  <a:srgbClr val="000000"/>
                </a:solidFill>
                <a:ea typeface="ＭＳ Ｐゴシック" pitchFamily="34" charset="-128"/>
              </a:endParaRPr>
            </a:p>
          </p:txBody>
        </p:sp>
        <p:sp>
          <p:nvSpPr>
            <p:cNvPr id="1054" name="Oval 30"/>
            <p:cNvSpPr>
              <a:spLocks noChangeArrowheads="1"/>
            </p:cNvSpPr>
            <p:nvPr/>
          </p:nvSpPr>
          <p:spPr bwMode="auto">
            <a:xfrm>
              <a:off x="5136" y="1520"/>
              <a:ext cx="80" cy="79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800">
                <a:solidFill>
                  <a:srgbClr val="000000"/>
                </a:solidFill>
                <a:ea typeface="ＭＳ Ｐゴシック" pitchFamily="34" charset="-128"/>
              </a:endParaRPr>
            </a:p>
          </p:txBody>
        </p:sp>
        <p:sp>
          <p:nvSpPr>
            <p:cNvPr id="1055" name="Oval 31"/>
            <p:cNvSpPr>
              <a:spLocks noChangeArrowheads="1"/>
            </p:cNvSpPr>
            <p:nvPr/>
          </p:nvSpPr>
          <p:spPr bwMode="auto">
            <a:xfrm>
              <a:off x="5248" y="1520"/>
              <a:ext cx="79" cy="7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800">
                <a:solidFill>
                  <a:srgbClr val="000000"/>
                </a:solidFill>
                <a:ea typeface="ＭＳ Ｐゴシック" pitchFamily="34" charset="-128"/>
              </a:endParaRPr>
            </a:p>
          </p:txBody>
        </p:sp>
        <p:sp>
          <p:nvSpPr>
            <p:cNvPr id="1056" name="Oval 32"/>
            <p:cNvSpPr>
              <a:spLocks noChangeArrowheads="1"/>
            </p:cNvSpPr>
            <p:nvPr/>
          </p:nvSpPr>
          <p:spPr bwMode="auto">
            <a:xfrm>
              <a:off x="5360" y="1520"/>
              <a:ext cx="76" cy="7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800">
                <a:solidFill>
                  <a:srgbClr val="000000"/>
                </a:solidFill>
                <a:ea typeface="ＭＳ Ｐゴシック" pitchFamily="34" charset="-128"/>
              </a:endParaRPr>
            </a:p>
          </p:txBody>
        </p:sp>
        <p:sp>
          <p:nvSpPr>
            <p:cNvPr id="1057" name="Oval 33"/>
            <p:cNvSpPr>
              <a:spLocks noChangeArrowheads="1"/>
            </p:cNvSpPr>
            <p:nvPr/>
          </p:nvSpPr>
          <p:spPr bwMode="auto">
            <a:xfrm>
              <a:off x="5472" y="1520"/>
              <a:ext cx="73" cy="79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800">
                <a:solidFill>
                  <a:srgbClr val="000000"/>
                </a:solidFill>
                <a:ea typeface="ＭＳ Ｐゴシック" pitchFamily="34" charset="-128"/>
              </a:endParaRPr>
            </a:p>
          </p:txBody>
        </p:sp>
        <p:sp>
          <p:nvSpPr>
            <p:cNvPr id="1058" name="Oval 34"/>
            <p:cNvSpPr>
              <a:spLocks noChangeArrowheads="1"/>
            </p:cNvSpPr>
            <p:nvPr/>
          </p:nvSpPr>
          <p:spPr bwMode="auto">
            <a:xfrm>
              <a:off x="5136" y="1632"/>
              <a:ext cx="80" cy="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800">
                <a:solidFill>
                  <a:srgbClr val="000000"/>
                </a:solidFill>
                <a:ea typeface="ＭＳ Ｐゴシック" pitchFamily="34" charset="-128"/>
              </a:endParaRPr>
            </a:p>
          </p:txBody>
        </p:sp>
        <p:sp>
          <p:nvSpPr>
            <p:cNvPr id="1059" name="Oval 35"/>
            <p:cNvSpPr>
              <a:spLocks noChangeArrowheads="1"/>
            </p:cNvSpPr>
            <p:nvPr/>
          </p:nvSpPr>
          <p:spPr bwMode="auto">
            <a:xfrm>
              <a:off x="5248" y="1632"/>
              <a:ext cx="79" cy="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800">
                <a:solidFill>
                  <a:srgbClr val="000000"/>
                </a:solidFill>
                <a:ea typeface="ＭＳ Ｐゴシック" pitchFamily="34" charset="-128"/>
              </a:endParaRPr>
            </a:p>
          </p:txBody>
        </p:sp>
        <p:sp>
          <p:nvSpPr>
            <p:cNvPr id="1060" name="Oval 36"/>
            <p:cNvSpPr>
              <a:spLocks noChangeArrowheads="1"/>
            </p:cNvSpPr>
            <p:nvPr/>
          </p:nvSpPr>
          <p:spPr bwMode="auto">
            <a:xfrm>
              <a:off x="5360" y="1632"/>
              <a:ext cx="76" cy="75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800">
                <a:solidFill>
                  <a:srgbClr val="000000"/>
                </a:solidFill>
                <a:ea typeface="ＭＳ Ｐゴシック" pitchFamily="34" charset="-128"/>
              </a:endParaRPr>
            </a:p>
          </p:txBody>
        </p:sp>
        <p:sp>
          <p:nvSpPr>
            <p:cNvPr id="1061" name="Oval 37"/>
            <p:cNvSpPr>
              <a:spLocks noChangeArrowheads="1"/>
            </p:cNvSpPr>
            <p:nvPr/>
          </p:nvSpPr>
          <p:spPr bwMode="auto">
            <a:xfrm>
              <a:off x="5472" y="1632"/>
              <a:ext cx="73" cy="75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800">
                <a:solidFill>
                  <a:srgbClr val="000000"/>
                </a:solidFill>
                <a:ea typeface="ＭＳ Ｐゴシック" pitchFamily="34" charset="-128"/>
              </a:endParaRPr>
            </a:p>
          </p:txBody>
        </p:sp>
        <p:sp>
          <p:nvSpPr>
            <p:cNvPr id="1062" name="Oval 38"/>
            <p:cNvSpPr>
              <a:spLocks noChangeArrowheads="1"/>
            </p:cNvSpPr>
            <p:nvPr/>
          </p:nvSpPr>
          <p:spPr bwMode="auto">
            <a:xfrm>
              <a:off x="5248" y="1744"/>
              <a:ext cx="79" cy="8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800">
                <a:solidFill>
                  <a:srgbClr val="000000"/>
                </a:solidFill>
                <a:ea typeface="ＭＳ Ｐゴシック" pitchFamily="34" charset="-128"/>
              </a:endParaRPr>
            </a:p>
          </p:txBody>
        </p:sp>
        <p:sp>
          <p:nvSpPr>
            <p:cNvPr id="1063" name="Oval 39"/>
            <p:cNvSpPr>
              <a:spLocks noChangeArrowheads="1"/>
            </p:cNvSpPr>
            <p:nvPr/>
          </p:nvSpPr>
          <p:spPr bwMode="auto">
            <a:xfrm>
              <a:off x="5472" y="1744"/>
              <a:ext cx="73" cy="8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800">
                <a:solidFill>
                  <a:srgbClr val="000000"/>
                </a:solidFill>
                <a:ea typeface="ＭＳ Ｐゴシック" pitchFamily="34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49885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l"/>
        <a:defRPr sz="30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92150" indent="-347663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l"/>
        <a:defRPr sz="2600">
          <a:solidFill>
            <a:schemeClr val="tx1"/>
          </a:solidFill>
          <a:latin typeface="+mn-lt"/>
          <a:ea typeface="ＭＳ Ｐゴシック" charset="0"/>
        </a:defRPr>
      </a:lvl2pPr>
      <a:lvl3pPr marL="987425" indent="-29368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l"/>
        <a:defRPr sz="2300">
          <a:solidFill>
            <a:schemeClr val="tx1"/>
          </a:solidFill>
          <a:latin typeface="+mn-lt"/>
          <a:ea typeface="ＭＳ Ｐゴシック" charset="0"/>
        </a:defRPr>
      </a:lvl3pPr>
      <a:lvl4pPr marL="1281113" indent="-2921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1598613" indent="-315913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055813" indent="-315913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513013" indent="-315913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2970213" indent="-315913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427413" indent="-315913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8000" y="355847"/>
            <a:ext cx="11175013" cy="10543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7999" y="1719071"/>
            <a:ext cx="11210524" cy="44074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507999" y="6265546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100" b="1">
                <a:solidFill>
                  <a:srgbClr val="45454C"/>
                </a:solidFill>
              </a:defRPr>
            </a:lvl1pPr>
          </a:lstStyle>
          <a:p>
            <a:fld id="{757A2F4E-5D54-B04B-91BD-7E78EE1FE9FD}" type="slidenum">
              <a:rPr lang="en-US" smtClean="0"/>
              <a:pPr/>
              <a:t>‹#›</a:t>
            </a:fld>
            <a:endParaRPr lang="en-US" dirty="0" smtClean="0"/>
          </a:p>
        </p:txBody>
      </p:sp>
      <p:pic>
        <p:nvPicPr>
          <p:cNvPr id="6" name="Picture 5" descr="co_cde_shield_rgb.eps"/>
          <p:cNvPicPr>
            <a:picLocks noChangeAspect="1"/>
          </p:cNvPicPr>
          <p:nvPr userDrawn="1"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039" y="6078533"/>
            <a:ext cx="1548215" cy="682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607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3600" b="0" i="0" kern="1200" cap="none" spc="200" baseline="0">
          <a:ln>
            <a:noFill/>
          </a:ln>
          <a:solidFill>
            <a:schemeClr val="bg1"/>
          </a:solidFill>
          <a:effectLst/>
          <a:latin typeface="Museo Slab 500"/>
          <a:ea typeface="+mj-ea"/>
          <a:cs typeface="Museo Slab 500"/>
        </a:defRPr>
      </a:lvl1pPr>
    </p:titleStyle>
    <p:bodyStyle>
      <a:lvl1pPr marL="502920" indent="-457200" algn="l" defTabSz="914400" rtl="0" eaLnBrk="1" latinLnBrk="0" hangingPunct="1">
        <a:spcBef>
          <a:spcPct val="20000"/>
        </a:spcBef>
        <a:buClr>
          <a:schemeClr val="accent1"/>
        </a:buClr>
        <a:buSzPct val="110000"/>
        <a:buFont typeface="Wingdings" charset="2"/>
        <a:buChar char="§"/>
        <a:defRPr sz="2400" b="1" kern="1200" spc="150" baseline="0">
          <a:solidFill>
            <a:srgbClr val="5C6670"/>
          </a:solidFill>
          <a:latin typeface="+mn-lt"/>
          <a:ea typeface="+mn-ea"/>
          <a:cs typeface="+mn-cs"/>
        </a:defRPr>
      </a:lvl1pPr>
      <a:lvl2pPr marL="822960" indent="-457200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" charset="2"/>
        <a:buChar char="§"/>
        <a:defRPr sz="2200" kern="1200" spc="100" baseline="0">
          <a:solidFill>
            <a:srgbClr val="5C6670"/>
          </a:solidFill>
          <a:latin typeface="+mn-lt"/>
          <a:ea typeface="+mn-ea"/>
          <a:cs typeface="+mn-cs"/>
        </a:defRPr>
      </a:lvl2pPr>
      <a:lvl3pPr marL="925830" indent="-285750" algn="l" defTabSz="914400" rtl="0" eaLnBrk="1" latinLnBrk="0" hangingPunct="1">
        <a:spcBef>
          <a:spcPct val="20000"/>
        </a:spcBef>
        <a:buClr>
          <a:schemeClr val="accent3"/>
        </a:buClr>
        <a:buSzPct val="110000"/>
        <a:buFont typeface="Wingdings" charset="2"/>
        <a:buChar char="§"/>
        <a:defRPr sz="2000" kern="1200" spc="100" baseline="0">
          <a:solidFill>
            <a:srgbClr val="5C6670"/>
          </a:solidFill>
          <a:latin typeface="+mn-lt"/>
          <a:ea typeface="+mn-ea"/>
          <a:cs typeface="+mn-cs"/>
        </a:defRPr>
      </a:lvl3pPr>
      <a:lvl4pPr marL="1200150" indent="-285750" algn="l" defTabSz="914400" rtl="0" eaLnBrk="1" latinLnBrk="0" hangingPunct="1">
        <a:spcBef>
          <a:spcPct val="20000"/>
        </a:spcBef>
        <a:buClr>
          <a:schemeClr val="accent4"/>
        </a:buClr>
        <a:buSzPct val="110000"/>
        <a:buFont typeface="Wingdings" charset="2"/>
        <a:buChar char="§"/>
        <a:defRPr sz="1800" kern="1200">
          <a:solidFill>
            <a:srgbClr val="5C6670"/>
          </a:solidFill>
          <a:latin typeface="+mn-lt"/>
          <a:ea typeface="+mn-ea"/>
          <a:cs typeface="+mn-cs"/>
        </a:defRPr>
      </a:lvl4pPr>
      <a:lvl5pPr marL="1383030" indent="-285750" algn="l" defTabSz="914400" rtl="0" eaLnBrk="1" latinLnBrk="0" hangingPunct="1">
        <a:spcBef>
          <a:spcPct val="20000"/>
        </a:spcBef>
        <a:buClr>
          <a:schemeClr val="accent6"/>
        </a:buClr>
        <a:buSzPct val="110000"/>
        <a:buFont typeface="Wingdings" charset="2"/>
        <a:buChar char="§"/>
        <a:defRPr sz="1600" kern="1200" spc="100" baseline="0">
          <a:solidFill>
            <a:srgbClr val="5C6670"/>
          </a:solidFill>
          <a:latin typeface="+mn-lt"/>
          <a:ea typeface="+mn-ea"/>
          <a:cs typeface="+mn-cs"/>
        </a:defRPr>
      </a:lvl5pPr>
      <a:lvl6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1828800" indent="-182880" algn="l" defTabSz="914400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5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ea typeface="ＭＳ Ｐゴシック" pitchFamily="1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ea typeface="ＭＳ Ｐゴシック" pitchFamily="1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6BD2401-9101-4702-8C8E-3B91FB58091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ea typeface="ＭＳ Ｐゴシック" pitchFamily="1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32021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95128" y="1"/>
            <a:ext cx="10813776" cy="11661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5128" y="1460499"/>
            <a:ext cx="10813776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294055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1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795867" y="1"/>
            <a:ext cx="10814051" cy="116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795867" y="1460500"/>
            <a:ext cx="10814051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791319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b="1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b="1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b="1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b="1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b="1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 b="1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 b="1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 b="1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 b="1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799" y="933040"/>
            <a:ext cx="3054201" cy="4991921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Text Placeholder 20"/>
          <p:cNvSpPr>
            <a:spLocks noGrp="1"/>
          </p:cNvSpPr>
          <p:nvPr>
            <p:ph type="body" idx="1"/>
          </p:nvPr>
        </p:nvSpPr>
        <p:spPr>
          <a:xfrm>
            <a:off x="370170" y="1193800"/>
            <a:ext cx="11618641" cy="5080000"/>
          </a:xfrm>
          <a:prstGeom prst="rect">
            <a:avLst/>
          </a:prstGeom>
          <a:solidFill>
            <a:schemeClr val="bg1">
              <a:alpha val="95000"/>
            </a:schemeClr>
          </a:solidFill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-50800" y="0"/>
            <a:ext cx="12293600" cy="1193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487680" rIns="0" bIns="0" rtlCol="0" anchor="ctr">
            <a:normAutofit/>
          </a:bodyPr>
          <a:lstStyle/>
          <a:p>
            <a:pPr algn="ctr"/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6273800"/>
            <a:ext cx="12192000" cy="584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F4B587-9FDF-46DF-B460-9026AE4DF24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0A119E-7584-428E-89E9-092799AD27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80485" y="6545902"/>
            <a:ext cx="3748142" cy="235898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r>
              <a:rPr lang="en-US" sz="933" dirty="0">
                <a:solidFill>
                  <a:srgbClr val="FFFFFF">
                    <a:lumMod val="65000"/>
                  </a:srgbClr>
                </a:solidFill>
              </a:rPr>
              <a:t>KANSAS STATE DEPARTMENT OF EDUCATION </a:t>
            </a:r>
            <a:r>
              <a:rPr lang="en-US" sz="933" i="1" dirty="0">
                <a:solidFill>
                  <a:srgbClr val="FFFFFF">
                    <a:lumMod val="65000"/>
                  </a:srgbClr>
                </a:solidFill>
              </a:rPr>
              <a:t>| www.ksde.org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1" y="1"/>
            <a:ext cx="11684000" cy="1198561"/>
          </a:xfrm>
          <a:prstGeom prst="rect">
            <a:avLst/>
          </a:prstGeom>
        </p:spPr>
        <p:txBody>
          <a:bodyPr vert="horz" wrap="none" lIns="274320" tIns="0" rIns="274320" bIns="0" rtlCol="0" anchor="ctr" anchorCtr="0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4217" y="6427621"/>
            <a:ext cx="1421603" cy="243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61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  <p:sldLayoutId id="2147483731" r:id="rId13"/>
  </p:sldLayoutIdLst>
  <p:timing>
    <p:tnLst>
      <p:par>
        <p:cTn id="1" dur="indefinite" restart="never" nodeType="tmRoot"/>
      </p:par>
    </p:tnLst>
  </p:timing>
  <p:txStyles>
    <p:titleStyle>
      <a:lvl1pPr algn="l" defTabSz="1219170" rtl="0" eaLnBrk="1" latinLnBrk="0" hangingPunct="1">
        <a:spcBef>
          <a:spcPct val="0"/>
        </a:spcBef>
        <a:buNone/>
        <a:defRPr sz="4267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43834" indent="-243834" algn="l" defTabSz="1219170" rtl="0" eaLnBrk="1" latinLnBrk="0" hangingPunct="1">
        <a:spcBef>
          <a:spcPct val="20000"/>
        </a:spcBef>
        <a:buClr>
          <a:schemeClr val="bg2"/>
        </a:buClr>
        <a:buSzPct val="120000"/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Clr>
          <a:schemeClr val="tx2">
            <a:lumMod val="50000"/>
            <a:lumOff val="50000"/>
          </a:schemeClr>
        </a:buClr>
        <a:buSzPct val="110000"/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2pPr>
      <a:lvl3pPr marL="1600160" indent="-380990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Clr>
          <a:schemeClr val="accent3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Clr>
          <a:schemeClr val="accent5">
            <a:lumMod val="75000"/>
          </a:schemeClr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0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169166" y="-8467"/>
              <a:ext cx="1783321" cy="6856484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8475260" y="3681413"/>
              <a:ext cx="3713565" cy="3166604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190612" y="-8467"/>
              <a:ext cx="2998214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tx2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bg2">
                <a:lumMod val="2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55786" y="257216"/>
            <a:ext cx="8992572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012" y="1719618"/>
            <a:ext cx="9035346" cy="49551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2"/>
            <a:endParaRPr lang="en-US" dirty="0" smtClean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7105" y="0"/>
            <a:ext cx="2377440" cy="2377438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16766" y="6309650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</a:lstStyle>
          <a:p>
            <a:fld id="{69D9200A-E1C5-48DE-B95F-95831063089B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9853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  <p:sldLayoutId id="2147483746" r:id="rId14"/>
    <p:sldLayoutId id="2147483747" r:id="rId15"/>
    <p:sldLayoutId id="2147483748" r:id="rId16"/>
    <p:sldLayoutId id="214748374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400" kern="1200">
          <a:solidFill>
            <a:schemeClr val="bg2">
              <a:lumMod val="2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rgbClr val="D2BD24"/>
        </a:buClr>
        <a:buSzPct val="100000"/>
        <a:buFont typeface="Wingdings 3" panose="05040102010807070707" pitchFamily="18" charset="2"/>
        <a:buChar char="}"/>
        <a:defRPr sz="3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rgbClr val="D2BD24"/>
        </a:buClr>
        <a:buSzPct val="80000"/>
        <a:buFont typeface="Franklin Gothic Medium" panose="020B0603020102020204" pitchFamily="34" charset="0"/>
        <a:buChar char="●"/>
        <a:defRPr sz="3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rgbClr val="D2BD24"/>
        </a:buClr>
        <a:buSzPct val="100000"/>
        <a:buFont typeface="Wingdings 2" panose="05020102010507070707" pitchFamily="18" charset="2"/>
        <a:buChar char=""/>
        <a:defRPr sz="2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rgbClr val="D2BD24"/>
        </a:buClr>
        <a:buSzPct val="100000"/>
        <a:buFont typeface="Wingdings 3" panose="05040102010807070707" pitchFamily="18" charset="2"/>
        <a:buChar char="}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rgbClr val="D2BD24"/>
        </a:buClr>
        <a:buSzPct val="100000"/>
        <a:buFont typeface="Wingdings 3" panose="05040102010807070707" pitchFamily="18" charset="2"/>
        <a:buChar char="}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4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7" Type="http://schemas.openxmlformats.org/officeDocument/2006/relationships/image" Target="../media/image55.jp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54.jpg"/><Relationship Id="rId5" Type="http://schemas.openxmlformats.org/officeDocument/2006/relationships/image" Target="../media/image53.jpg"/><Relationship Id="rId4" Type="http://schemas.openxmlformats.org/officeDocument/2006/relationships/image" Target="../media/image52.jp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57.jpg"/><Relationship Id="rId7" Type="http://schemas.openxmlformats.org/officeDocument/2006/relationships/image" Target="../media/image61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60.jpg"/><Relationship Id="rId5" Type="http://schemas.openxmlformats.org/officeDocument/2006/relationships/image" Target="../media/image59.jpg"/><Relationship Id="rId4" Type="http://schemas.openxmlformats.org/officeDocument/2006/relationships/image" Target="../media/image58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66.jpg"/><Relationship Id="rId5" Type="http://schemas.openxmlformats.org/officeDocument/2006/relationships/image" Target="../media/image65.jpg"/><Relationship Id="rId4" Type="http://schemas.openxmlformats.org/officeDocument/2006/relationships/image" Target="../media/image64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62.png"/><Relationship Id="rId5" Type="http://schemas.openxmlformats.org/officeDocument/2006/relationships/image" Target="../media/image70.jpg"/><Relationship Id="rId4" Type="http://schemas.openxmlformats.org/officeDocument/2006/relationships/image" Target="../media/image69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74.jpg"/><Relationship Id="rId5" Type="http://schemas.openxmlformats.org/officeDocument/2006/relationships/image" Target="../media/image73.jpg"/><Relationship Id="rId4" Type="http://schemas.openxmlformats.org/officeDocument/2006/relationships/image" Target="../media/image72.jp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1.xml"/><Relationship Id="rId6" Type="http://schemas.openxmlformats.org/officeDocument/2006/relationships/hyperlink" Target="http://www.educateiowa.gov/" TargetMode="Externa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8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emf"/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8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ucateiowa.gov/" TargetMode="Externa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5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6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mailto:dtate@ksde.org" TargetMode="External"/><Relationship Id="rId2" Type="http://schemas.openxmlformats.org/officeDocument/2006/relationships/hyperlink" Target="mailto:kdreiling@ksde.org" TargetMode="External"/><Relationship Id="rId1" Type="http://schemas.openxmlformats.org/officeDocument/2006/relationships/slideLayout" Target="../slideLayouts/slideLayout7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8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91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emf"/><Relationship Id="rId3" Type="http://schemas.openxmlformats.org/officeDocument/2006/relationships/oleObject" Target="../embeddings/oleObject1.bin"/><Relationship Id="rId7" Type="http://schemas.openxmlformats.org/officeDocument/2006/relationships/package" Target="../embeddings/Microsoft_Word_Document2.docx"/><Relationship Id="rId2" Type="http://schemas.openxmlformats.org/officeDocument/2006/relationships/slideLayout" Target="../slideLayouts/slideLayout90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88.emf"/><Relationship Id="rId4" Type="http://schemas.openxmlformats.org/officeDocument/2006/relationships/package" Target="../embeddings/Microsoft_Word_Document1.docx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1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9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3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3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3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3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hyperlink" Target="http://dese.mo.gov/" TargetMode="External"/><Relationship Id="rId1" Type="http://schemas.openxmlformats.org/officeDocument/2006/relationships/slideLayout" Target="../slideLayouts/slideLayout93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9.xml"/><Relationship Id="rId5" Type="http://schemas.openxmlformats.org/officeDocument/2006/relationships/hyperlink" Target="https://youtu.be/bNgbfEoCg50" TargetMode="External"/><Relationship Id="rId4" Type="http://schemas.openxmlformats.org/officeDocument/2006/relationships/image" Target="../media/image41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03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04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04.xml"/><Relationship Id="rId4" Type="http://schemas.openxmlformats.org/officeDocument/2006/relationships/image" Target="../media/image96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04.xml"/><Relationship Id="rId4" Type="http://schemas.openxmlformats.org/officeDocument/2006/relationships/image" Target="../media/image99.jpe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4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4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03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114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12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120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slideLayout" Target="../slideLayouts/slideLayout120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02.emf"/><Relationship Id="rId5" Type="http://schemas.openxmlformats.org/officeDocument/2006/relationships/package" Target="../embeddings/Microsoft_Excel_Worksheet3.xlsx"/><Relationship Id="rId4" Type="http://schemas.openxmlformats.org/officeDocument/2006/relationships/oleObject" Target="../embeddings/oleObject3.bin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120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6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66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6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6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6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4.pn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67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emf"/><Relationship Id="rId1" Type="http://schemas.openxmlformats.org/officeDocument/2006/relationships/slideLayout" Target="../slideLayouts/slideLayout140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15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9600" dirty="0" smtClean="0"/>
              <a:t>Colorado</a:t>
            </a:r>
            <a:endParaRPr lang="en-US" sz="9600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757A2F4E-5D54-B04B-91BD-7E78EE1FE9FD}" type="slidenum">
              <a:rPr lang="en-US" smtClean="0"/>
              <a:pPr/>
              <a:t>1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7408688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9600" dirty="0" smtClean="0"/>
              <a:t>Connecticut</a:t>
            </a:r>
            <a:endParaRPr lang="en-US" sz="9600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757A2F4E-5D54-B04B-91BD-7E78EE1FE9FD}" type="slidenum">
              <a:rPr lang="en-US" smtClean="0"/>
              <a:pPr/>
              <a:t>10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1110262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9600" dirty="0" smtClean="0"/>
              <a:t>Hawaii</a:t>
            </a:r>
            <a:endParaRPr lang="en-US" sz="9600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757A2F4E-5D54-B04B-91BD-7E78EE1FE9FD}" type="slidenum">
              <a:rPr lang="en-US" smtClean="0"/>
              <a:pPr/>
              <a:t>11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3282476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752601" y="3505200"/>
            <a:ext cx="6809001" cy="2514600"/>
          </a:xfr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txBody>
          <a:bodyPr/>
          <a:lstStyle/>
          <a:p>
            <a:pPr algn="ctr" eaLnBrk="1" hangingPunct="1">
              <a:buFont typeface="Wingdings" charset="0"/>
              <a:buNone/>
              <a:defRPr/>
            </a:pPr>
            <a:r>
              <a:rPr lang="en-US" sz="3600" b="1" dirty="0">
                <a:solidFill>
                  <a:srgbClr val="002060"/>
                </a:solidFill>
              </a:rPr>
              <a:t>STUDENT TRANSPORTATION SERVICES BRANCH</a:t>
            </a:r>
          </a:p>
          <a:p>
            <a:pPr algn="ctr" eaLnBrk="1" hangingPunct="1">
              <a:buFont typeface="Wingdings" charset="0"/>
              <a:buNone/>
              <a:defRPr/>
            </a:pPr>
            <a:endParaRPr lang="en-US" sz="1600" b="1" dirty="0">
              <a:solidFill>
                <a:srgbClr val="002060"/>
              </a:solidFill>
            </a:endParaRPr>
          </a:p>
          <a:p>
            <a:pPr algn="ctr" eaLnBrk="1" hangingPunct="1">
              <a:buFont typeface="Wingdings" charset="0"/>
              <a:buNone/>
              <a:defRPr/>
            </a:pPr>
            <a:r>
              <a:rPr lang="en-US" b="1" dirty="0" smtClean="0">
                <a:solidFill>
                  <a:srgbClr val="002060"/>
                </a:solidFill>
              </a:rPr>
              <a:t>Director: James </a:t>
            </a:r>
            <a:r>
              <a:rPr lang="en-US" b="1" dirty="0" err="1" smtClean="0">
                <a:solidFill>
                  <a:srgbClr val="002060"/>
                </a:solidFill>
              </a:rPr>
              <a:t>Kauhi</a:t>
            </a:r>
            <a:endParaRPr lang="en-US" b="1" dirty="0" smtClean="0">
              <a:solidFill>
                <a:srgbClr val="002060"/>
              </a:solidFill>
            </a:endParaRPr>
          </a:p>
          <a:p>
            <a:pPr eaLnBrk="1" hangingPunct="1">
              <a:buFont typeface="Wingdings" charset="0"/>
              <a:buNone/>
              <a:defRPr/>
            </a:pPr>
            <a:endParaRPr lang="en-US" sz="2400" i="1" dirty="0">
              <a:solidFill>
                <a:schemeClr val="accent3">
                  <a:lumMod val="65000"/>
                </a:schemeClr>
              </a:solidFill>
            </a:endParaRPr>
          </a:p>
        </p:txBody>
      </p:sp>
      <p:pic>
        <p:nvPicPr>
          <p:cNvPr id="15362" name="Picture 4" descr="DOELogoRev"/>
          <p:cNvPicPr>
            <a:picLocks noGrp="1" noChangeAspect="1" noChangeArrowheads="1"/>
          </p:cNvPicPr>
          <p:nvPr>
            <p:ph type="ctrTitle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60442" y="444058"/>
            <a:ext cx="1557727" cy="1537142"/>
          </a:xfr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1752601" y="444058"/>
            <a:ext cx="5970801" cy="2146742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50" b="1" cap="all" dirty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ea typeface="ＭＳ Ｐゴシック" pitchFamily="34" charset="-128"/>
              </a:rPr>
              <a:t>Office of School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50" b="1" cap="all" dirty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ea typeface="ＭＳ Ｐゴシック" pitchFamily="34" charset="-128"/>
              </a:rPr>
              <a:t>Facilities and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50" b="1" cap="all" dirty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ea typeface="ＭＳ Ｐゴシック" pitchFamily="34" charset="-128"/>
              </a:rPr>
              <a:t>Support Services</a:t>
            </a:r>
          </a:p>
        </p:txBody>
      </p:sp>
    </p:spTree>
    <p:extLst>
      <p:ext uri="{BB962C8B-B14F-4D97-AF65-F5344CB8AC3E}">
        <p14:creationId xmlns:p14="http://schemas.microsoft.com/office/powerpoint/2010/main" val="3170069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1"/>
          <p:cNvSpPr>
            <a:spLocks noGrp="1"/>
          </p:cNvSpPr>
          <p:nvPr>
            <p:ph type="title"/>
          </p:nvPr>
        </p:nvSpPr>
        <p:spPr>
          <a:xfrm>
            <a:off x="1905000" y="381000"/>
            <a:ext cx="7543800" cy="715962"/>
          </a:xfrm>
        </p:spPr>
        <p:txBody>
          <a:bodyPr/>
          <a:lstStyle/>
          <a:p>
            <a:pPr algn="ctr"/>
            <a:r>
              <a:rPr lang="en-US" u="sng" dirty="0" smtClean="0">
                <a:solidFill>
                  <a:srgbClr val="002060"/>
                </a:solidFill>
                <a:ea typeface="ＭＳ Ｐゴシック" pitchFamily="34" charset="-128"/>
              </a:rPr>
              <a:t>GENERAL FACTS</a:t>
            </a:r>
          </a:p>
        </p:txBody>
      </p:sp>
      <p:sp>
        <p:nvSpPr>
          <p:cNvPr id="32770" name="Content Placeholder 2"/>
          <p:cNvSpPr>
            <a:spLocks noGrp="1"/>
          </p:cNvSpPr>
          <p:nvPr>
            <p:ph idx="1"/>
          </p:nvPr>
        </p:nvSpPr>
        <p:spPr>
          <a:xfrm>
            <a:off x="1752600" y="1371600"/>
            <a:ext cx="8305800" cy="4876800"/>
          </a:xfrm>
        </p:spPr>
        <p:txBody>
          <a:bodyPr/>
          <a:lstStyle/>
          <a:p>
            <a:pPr marL="609600" indent="-609600">
              <a:lnSpc>
                <a:spcPct val="90000"/>
              </a:lnSpc>
              <a:buClr>
                <a:schemeClr val="accent6"/>
              </a:buClr>
              <a:buFont typeface="Wingdings" pitchFamily="2" charset="2"/>
              <a:buChar char="Ø"/>
              <a:defRPr/>
            </a:pPr>
            <a:r>
              <a:rPr lang="en-US" sz="2800" dirty="0"/>
              <a:t>All Hawaii DOE home-school-home bussing services are outsourced to private companies</a:t>
            </a:r>
          </a:p>
          <a:p>
            <a:pPr marL="609600" indent="-609600">
              <a:lnSpc>
                <a:spcPct val="90000"/>
              </a:lnSpc>
              <a:buClr>
                <a:schemeClr val="accent6"/>
              </a:buClr>
              <a:buFont typeface="Wingdings" pitchFamily="2" charset="2"/>
              <a:buChar char="Ø"/>
              <a:defRPr/>
            </a:pPr>
            <a:r>
              <a:rPr lang="en-US" sz="2800" dirty="0"/>
              <a:t>Contract terms are seven years with three one year extensions upon mutual agreement</a:t>
            </a:r>
          </a:p>
          <a:p>
            <a:pPr marL="609600" indent="-609600">
              <a:lnSpc>
                <a:spcPct val="90000"/>
              </a:lnSpc>
              <a:buClr>
                <a:schemeClr val="accent6"/>
              </a:buClr>
              <a:buFont typeface="Wingdings" pitchFamily="2" charset="2"/>
              <a:buChar char="Ø"/>
              <a:defRPr/>
            </a:pPr>
            <a:r>
              <a:rPr lang="en-US" sz="2800" dirty="0"/>
              <a:t>Currently contract a total of 398 general education buses and 262 special education buses statewide to serve roughly 40,000 students in grades K-12</a:t>
            </a:r>
          </a:p>
          <a:p>
            <a:pPr marL="609600" indent="-609600">
              <a:lnSpc>
                <a:spcPct val="90000"/>
              </a:lnSpc>
              <a:buClr>
                <a:schemeClr val="accent6"/>
              </a:buClr>
              <a:buFont typeface="Wingdings" pitchFamily="2" charset="2"/>
              <a:buChar char="Ø"/>
              <a:defRPr/>
            </a:pPr>
            <a:r>
              <a:rPr lang="en-US" sz="2800" dirty="0"/>
              <a:t>Since 2012, the pupil transportation program in Hawaii implemented substantial reforms in the way it procures services, contracts for services, and manages its services. </a:t>
            </a:r>
          </a:p>
          <a:p>
            <a:pPr marL="0" indent="0">
              <a:buNone/>
            </a:pPr>
            <a:endParaRPr lang="en-US" dirty="0" smtClean="0">
              <a:solidFill>
                <a:srgbClr val="002060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35920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27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7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27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7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27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27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27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27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27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27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27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27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1"/>
          <p:cNvSpPr>
            <a:spLocks noGrp="1"/>
          </p:cNvSpPr>
          <p:nvPr>
            <p:ph type="title"/>
          </p:nvPr>
        </p:nvSpPr>
        <p:spPr>
          <a:xfrm>
            <a:off x="1905000" y="381000"/>
            <a:ext cx="7543800" cy="715962"/>
          </a:xfrm>
        </p:spPr>
        <p:txBody>
          <a:bodyPr/>
          <a:lstStyle/>
          <a:p>
            <a:pPr algn="ctr"/>
            <a:r>
              <a:rPr lang="en-US" u="sng" dirty="0" smtClean="0">
                <a:solidFill>
                  <a:srgbClr val="002060"/>
                </a:solidFill>
                <a:ea typeface="ＭＳ Ｐゴシック" pitchFamily="34" charset="-128"/>
              </a:rPr>
              <a:t>GENERAL FACTS</a:t>
            </a:r>
          </a:p>
        </p:txBody>
      </p:sp>
      <p:sp>
        <p:nvSpPr>
          <p:cNvPr id="32770" name="Content Placeholder 2"/>
          <p:cNvSpPr>
            <a:spLocks noGrp="1"/>
          </p:cNvSpPr>
          <p:nvPr>
            <p:ph idx="1"/>
          </p:nvPr>
        </p:nvSpPr>
        <p:spPr>
          <a:xfrm>
            <a:off x="1828800" y="1371600"/>
            <a:ext cx="8305800" cy="5181600"/>
          </a:xfrm>
        </p:spPr>
        <p:txBody>
          <a:bodyPr/>
          <a:lstStyle/>
          <a:p>
            <a:pPr marL="609600" indent="-609600">
              <a:lnSpc>
                <a:spcPct val="90000"/>
              </a:lnSpc>
              <a:buClr>
                <a:schemeClr val="accent6"/>
              </a:buClr>
              <a:buFont typeface="Wingdings" pitchFamily="2" charset="2"/>
              <a:buChar char="Ø"/>
              <a:defRPr/>
            </a:pPr>
            <a:r>
              <a:rPr lang="en-US" sz="2800" dirty="0"/>
              <a:t>In SY 2011-12, the annual cost of pupil transportation services in Hawaii topped off at more than $72 million.</a:t>
            </a:r>
          </a:p>
          <a:p>
            <a:pPr marL="609600" indent="-609600">
              <a:lnSpc>
                <a:spcPct val="90000"/>
              </a:lnSpc>
              <a:buClr>
                <a:schemeClr val="accent6"/>
              </a:buClr>
              <a:buFont typeface="Wingdings" pitchFamily="2" charset="2"/>
              <a:buChar char="Ø"/>
              <a:defRPr/>
            </a:pPr>
            <a:r>
              <a:rPr lang="en-US" sz="2800" dirty="0"/>
              <a:t>Through reform, the Hawaii DOE reduced its annual operating budget by more than $11 million over a three year span by:</a:t>
            </a:r>
          </a:p>
          <a:p>
            <a:pPr marL="958850" lvl="1" indent="-609600">
              <a:lnSpc>
                <a:spcPct val="90000"/>
              </a:lnSpc>
              <a:buClr>
                <a:schemeClr val="accent6"/>
              </a:buClr>
              <a:buFont typeface="Wingdings" pitchFamily="2" charset="2"/>
              <a:buChar char="Ø"/>
              <a:defRPr/>
            </a:pPr>
            <a:r>
              <a:rPr lang="en-US" sz="2800" dirty="0"/>
              <a:t>Eliminating over procurement of assets through operating efficiencies, technology</a:t>
            </a:r>
          </a:p>
          <a:p>
            <a:pPr marL="958850" lvl="1" indent="-609600">
              <a:lnSpc>
                <a:spcPct val="90000"/>
              </a:lnSpc>
              <a:buClr>
                <a:schemeClr val="accent6"/>
              </a:buClr>
              <a:buFont typeface="Wingdings" pitchFamily="2" charset="2"/>
              <a:buChar char="Ø"/>
              <a:defRPr/>
            </a:pPr>
            <a:r>
              <a:rPr lang="en-US" sz="2800" dirty="0"/>
              <a:t>Increasing competition within the market by utilizing the RFP vs. IFB procurement methodology; and</a:t>
            </a:r>
          </a:p>
          <a:p>
            <a:pPr marL="958850" lvl="1" indent="-609600">
              <a:lnSpc>
                <a:spcPct val="90000"/>
              </a:lnSpc>
              <a:buClr>
                <a:schemeClr val="accent6"/>
              </a:buClr>
              <a:buFont typeface="Wingdings" pitchFamily="2" charset="2"/>
              <a:buChar char="Ø"/>
              <a:defRPr/>
            </a:pPr>
            <a:r>
              <a:rPr lang="en-US" sz="2800" dirty="0"/>
              <a:t>Buying service TIME vs service ROUTES</a:t>
            </a:r>
          </a:p>
        </p:txBody>
      </p:sp>
    </p:spTree>
    <p:extLst>
      <p:ext uri="{BB962C8B-B14F-4D97-AF65-F5344CB8AC3E}">
        <p14:creationId xmlns:p14="http://schemas.microsoft.com/office/powerpoint/2010/main" val="4292845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27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7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27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7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27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27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27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27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27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27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27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27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27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27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27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3"/>
          <p:cNvSpPr>
            <a:spLocks noGrp="1"/>
          </p:cNvSpPr>
          <p:nvPr>
            <p:ph type="ctrTitle"/>
          </p:nvPr>
        </p:nvSpPr>
        <p:spPr>
          <a:xfrm>
            <a:off x="1839914" y="466726"/>
            <a:ext cx="4142581" cy="1209675"/>
          </a:xfrm>
        </p:spPr>
        <p:txBody>
          <a:bodyPr/>
          <a:lstStyle/>
          <a:p>
            <a:r>
              <a:rPr lang="en-US" i="1" dirty="0" smtClean="0">
                <a:solidFill>
                  <a:srgbClr val="002060"/>
                </a:solidFill>
                <a:ea typeface="ＭＳ Ｐゴシック" pitchFamily="34" charset="-128"/>
              </a:rPr>
              <a:t>THANK YOU!</a:t>
            </a:r>
          </a:p>
        </p:txBody>
      </p:sp>
      <p:pic>
        <p:nvPicPr>
          <p:cNvPr id="30723" name="Picture 5" descr="schools misc-356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3048000"/>
            <a:ext cx="5259388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1881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9600" dirty="0" smtClean="0"/>
              <a:t>Indiana</a:t>
            </a:r>
            <a:endParaRPr lang="en-US" sz="9600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757A2F4E-5D54-B04B-91BD-7E78EE1FE9F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89420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828800"/>
            <a:ext cx="12192000" cy="50292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53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Office </a:t>
            </a:r>
            <a:r>
              <a:rPr lang="en-US" sz="53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School Transportation</a:t>
            </a:r>
            <a:br>
              <a:rPr lang="en-US" sz="53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9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53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53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53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Michael A. LaRocco</a:t>
            </a:r>
            <a:br>
              <a:rPr lang="en-US" sz="53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53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mlarocco@doe.in.gov</a:t>
            </a:r>
            <a:br>
              <a:rPr lang="en-US" sz="53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9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53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53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53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(317) 232 – 0891</a:t>
            </a:r>
            <a:br>
              <a:rPr lang="en-US" sz="53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53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www.doe.in.gov/transportation</a:t>
            </a:r>
          </a:p>
        </p:txBody>
      </p:sp>
      <p:sp>
        <p:nvSpPr>
          <p:cNvPr id="32771" name="Line 4"/>
          <p:cNvSpPr>
            <a:spLocks noChangeShapeType="1"/>
          </p:cNvSpPr>
          <p:nvPr/>
        </p:nvSpPr>
        <p:spPr bwMode="auto">
          <a:xfrm>
            <a:off x="2209800" y="1646238"/>
            <a:ext cx="77724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endParaRPr lang="en-US" sz="2400">
              <a:solidFill>
                <a:prstClr val="black"/>
              </a:solidFill>
              <a:latin typeface="Gill Sans MT" pitchFamily="34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41177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4"/>
          <p:cNvSpPr txBox="1">
            <a:spLocks noChangeArrowheads="1"/>
          </p:cNvSpPr>
          <p:nvPr/>
        </p:nvSpPr>
        <p:spPr bwMode="auto">
          <a:xfrm>
            <a:off x="1524000" y="152401"/>
            <a:ext cx="9144000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ts val="600"/>
              </a:spcBef>
              <a:spcAft>
                <a:spcPct val="0"/>
              </a:spcAft>
            </a:pPr>
            <a:r>
              <a:rPr lang="en-US" sz="3200" dirty="0">
                <a:solidFill>
                  <a:prstClr val="white"/>
                </a:solidFill>
                <a:latin typeface="Times New Roman" pitchFamily="18" charset="0"/>
                <a:ea typeface="ＭＳ Ｐゴシック" pitchFamily="1" charset="-128"/>
              </a:rPr>
              <a:t>Indiana School Transportation Basic Statistics</a:t>
            </a:r>
          </a:p>
        </p:txBody>
      </p:sp>
      <p:sp>
        <p:nvSpPr>
          <p:cNvPr id="19459" name="TextBox 7"/>
          <p:cNvSpPr txBox="1">
            <a:spLocks noChangeArrowheads="1"/>
          </p:cNvSpPr>
          <p:nvPr/>
        </p:nvSpPr>
        <p:spPr bwMode="auto">
          <a:xfrm>
            <a:off x="1905000" y="1295401"/>
            <a:ext cx="8458200" cy="4708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prstClr val="black"/>
                </a:solidFill>
                <a:latin typeface="Arial" charset="0"/>
                <a:ea typeface="ＭＳ Ｐゴシック" pitchFamily="1" charset="-128"/>
              </a:rPr>
              <a:t>Total Public Student Population - 1,046,527 public school students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solidFill>
                <a:prstClr val="black"/>
              </a:solidFill>
              <a:latin typeface="Arial" charset="0"/>
              <a:ea typeface="ＭＳ Ｐゴシック" pitchFamily="1" charset="-128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prstClr val="black"/>
                </a:solidFill>
                <a:latin typeface="Arial" charset="0"/>
                <a:ea typeface="ＭＳ Ｐゴシック" pitchFamily="1" charset="-128"/>
              </a:rPr>
              <a:t>Total Non-Public Student Population - 84,241 students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solidFill>
                <a:prstClr val="black"/>
              </a:solidFill>
              <a:latin typeface="Arial" charset="0"/>
              <a:ea typeface="ＭＳ Ｐゴシック" pitchFamily="1" charset="-128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prstClr val="black"/>
                </a:solidFill>
                <a:latin typeface="Arial" charset="0"/>
                <a:ea typeface="ＭＳ Ｐゴシック" pitchFamily="1" charset="-128"/>
              </a:rPr>
              <a:t>Transport – Approximately 65% of all public school students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solidFill>
                <a:prstClr val="black"/>
              </a:solidFill>
              <a:latin typeface="Arial" charset="0"/>
              <a:ea typeface="ＭＳ Ｐゴシック" pitchFamily="1" charset="-128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prstClr val="black"/>
                </a:solidFill>
                <a:latin typeface="Arial" charset="0"/>
                <a:ea typeface="ＭＳ Ｐゴシック" pitchFamily="1" charset="-128"/>
              </a:rPr>
              <a:t>Buses – 16,240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solidFill>
                <a:prstClr val="black"/>
              </a:solidFill>
              <a:latin typeface="Arial" charset="0"/>
              <a:ea typeface="ＭＳ Ｐゴシック" pitchFamily="1" charset="-128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prstClr val="black"/>
                </a:solidFill>
                <a:latin typeface="Arial" charset="0"/>
                <a:ea typeface="ＭＳ Ｐゴシック" pitchFamily="1" charset="-128"/>
              </a:rPr>
              <a:t>Drivers – 16,954 Certified Drivers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solidFill>
                <a:prstClr val="black"/>
              </a:solidFill>
              <a:latin typeface="Arial" charset="0"/>
              <a:ea typeface="ＭＳ Ｐゴシック" pitchFamily="1" charset="-128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prstClr val="black"/>
                </a:solidFill>
                <a:latin typeface="Arial" charset="0"/>
                <a:ea typeface="ＭＳ Ｐゴシック" pitchFamily="1" charset="-128"/>
              </a:rPr>
              <a:t>Funding – 100% Local Property Tax Dollars Into Two Funds: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solidFill>
                <a:prstClr val="black"/>
              </a:solidFill>
              <a:latin typeface="Arial" charset="0"/>
              <a:ea typeface="ＭＳ Ｐゴシック" pitchFamily="1" charset="-128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prstClr val="black"/>
                </a:solidFill>
                <a:latin typeface="Arial" charset="0"/>
                <a:ea typeface="ＭＳ Ｐゴシック" pitchFamily="1" charset="-128"/>
              </a:rPr>
              <a:t>	Operations				$558,964,586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prstClr val="black"/>
                </a:solidFill>
                <a:latin typeface="Arial" charset="0"/>
                <a:ea typeface="ＭＳ Ｐゴシック" pitchFamily="1" charset="-128"/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prstClr val="black"/>
                </a:solidFill>
                <a:latin typeface="Arial" charset="0"/>
                <a:ea typeface="ＭＳ Ｐゴシック" pitchFamily="1" charset="-128"/>
              </a:rPr>
              <a:t>	Bus Replacement (12 Year Cycle)	  $92,490,054 </a:t>
            </a:r>
          </a:p>
        </p:txBody>
      </p:sp>
    </p:spTree>
    <p:extLst>
      <p:ext uri="{BB962C8B-B14F-4D97-AF65-F5344CB8AC3E}">
        <p14:creationId xmlns:p14="http://schemas.microsoft.com/office/powerpoint/2010/main" val="1861408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4"/>
          <p:cNvSpPr txBox="1">
            <a:spLocks noChangeArrowheads="1"/>
          </p:cNvSpPr>
          <p:nvPr/>
        </p:nvSpPr>
        <p:spPr bwMode="auto">
          <a:xfrm>
            <a:off x="1524000" y="152401"/>
            <a:ext cx="9144000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prstClr val="black"/>
                </a:solidFill>
                <a:latin typeface="Arial" charset="0"/>
                <a:ea typeface="ＭＳ Ｐゴシック" pitchFamily="1" charset="-128"/>
              </a:rPr>
              <a:t>Primary Governing Laws &amp; Regulations</a:t>
            </a:r>
          </a:p>
        </p:txBody>
      </p:sp>
      <p:sp>
        <p:nvSpPr>
          <p:cNvPr id="19459" name="TextBox 7"/>
          <p:cNvSpPr txBox="1">
            <a:spLocks noChangeArrowheads="1"/>
          </p:cNvSpPr>
          <p:nvPr/>
        </p:nvSpPr>
        <p:spPr bwMode="auto">
          <a:xfrm>
            <a:off x="1905000" y="1295400"/>
            <a:ext cx="8458200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02920" indent="-4572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prstClr val="black"/>
                </a:solidFill>
                <a:latin typeface="Arial" charset="0"/>
                <a:ea typeface="ＭＳ Ｐゴシック" pitchFamily="1" charset="-128"/>
              </a:rPr>
              <a:t>Laws - IC 20 – 27 School Transportation</a:t>
            </a:r>
          </a:p>
          <a:p>
            <a:pPr marL="502920" indent="-4572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endParaRPr lang="en-US" sz="2800" dirty="0">
              <a:solidFill>
                <a:prstClr val="black"/>
              </a:solidFill>
              <a:latin typeface="Arial" charset="0"/>
              <a:ea typeface="ＭＳ Ｐゴシック" pitchFamily="1" charset="-128"/>
            </a:endParaRPr>
          </a:p>
          <a:p>
            <a:pPr marL="502920" indent="-4572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endParaRPr lang="en-US" sz="2800" dirty="0">
              <a:solidFill>
                <a:prstClr val="black"/>
              </a:solidFill>
              <a:latin typeface="Arial" charset="0"/>
              <a:ea typeface="ＭＳ Ｐゴシック" pitchFamily="1" charset="-128"/>
            </a:endParaRPr>
          </a:p>
          <a:p>
            <a:pPr marL="502920" indent="-4572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prstClr val="black"/>
                </a:solidFill>
                <a:latin typeface="Arial" charset="0"/>
                <a:ea typeface="ＭＳ Ｐゴシック" pitchFamily="1" charset="-128"/>
              </a:rPr>
              <a:t>School Bus Specifications - 575 IAC</a:t>
            </a:r>
          </a:p>
          <a:p>
            <a:pPr marL="960120" lvl="1" indent="-4572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sz="2800" dirty="0">
                <a:solidFill>
                  <a:prstClr val="black"/>
                </a:solidFill>
                <a:latin typeface="Arial" charset="0"/>
                <a:ea typeface="ＭＳ Ｐゴシック" pitchFamily="1" charset="-128"/>
              </a:rPr>
              <a:t>State School Bus Committee</a:t>
            </a:r>
          </a:p>
          <a:p>
            <a:pPr marL="502920" indent="-4572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endParaRPr lang="en-US" sz="2800" dirty="0">
              <a:solidFill>
                <a:prstClr val="black"/>
              </a:solidFill>
              <a:latin typeface="Arial" charset="0"/>
              <a:ea typeface="ＭＳ Ｐゴシック" pitchFamily="1" charset="-128"/>
            </a:endParaRPr>
          </a:p>
          <a:p>
            <a:pPr marL="502920" indent="-4572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endParaRPr lang="en-US" sz="2800" dirty="0">
              <a:solidFill>
                <a:prstClr val="black"/>
              </a:solidFill>
              <a:latin typeface="Arial" charset="0"/>
              <a:ea typeface="ＭＳ Ｐゴシック" pitchFamily="1" charset="-128"/>
            </a:endParaRPr>
          </a:p>
          <a:p>
            <a:pPr marL="502920" indent="-4572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prstClr val="black"/>
                </a:solidFill>
                <a:latin typeface="Arial" charset="0"/>
                <a:ea typeface="ＭＳ Ｐゴシック" pitchFamily="1" charset="-128"/>
              </a:rPr>
              <a:t>School Bus </a:t>
            </a:r>
            <a:r>
              <a:rPr lang="en-US" sz="2800" dirty="0" smtClean="0">
                <a:solidFill>
                  <a:prstClr val="black"/>
                </a:solidFill>
                <a:latin typeface="Arial" charset="0"/>
                <a:ea typeface="ＭＳ Ｐゴシック" pitchFamily="1" charset="-128"/>
              </a:rPr>
              <a:t>Inspection – Sgt. Chris Kath</a:t>
            </a:r>
            <a:endParaRPr lang="en-US" sz="2800" dirty="0">
              <a:solidFill>
                <a:prstClr val="black"/>
              </a:solidFill>
              <a:latin typeface="Arial" charset="0"/>
              <a:ea typeface="ＭＳ Ｐゴシック" pitchFamily="1" charset="-128"/>
            </a:endParaRPr>
          </a:p>
          <a:p>
            <a:pPr marL="960120" lvl="1" indent="-4572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sz="2800" dirty="0">
                <a:solidFill>
                  <a:prstClr val="black"/>
                </a:solidFill>
                <a:latin typeface="Arial" charset="0"/>
                <a:ea typeface="ＭＳ Ｐゴシック" pitchFamily="1" charset="-128"/>
              </a:rPr>
              <a:t>Indiana State Police Inspection Manual</a:t>
            </a:r>
            <a:endParaRPr lang="en-US" sz="2800" dirty="0">
              <a:solidFill>
                <a:srgbClr val="0070C0"/>
              </a:solidFill>
              <a:latin typeface="Arial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50776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4100" y="2242868"/>
            <a:ext cx="7543800" cy="4015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089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4"/>
          <p:cNvSpPr txBox="1">
            <a:spLocks noChangeArrowheads="1"/>
          </p:cNvSpPr>
          <p:nvPr/>
        </p:nvSpPr>
        <p:spPr bwMode="auto">
          <a:xfrm>
            <a:off x="1524000" y="152401"/>
            <a:ext cx="9144000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ts val="600"/>
              </a:spcBef>
              <a:spcAft>
                <a:spcPct val="0"/>
              </a:spcAft>
            </a:pPr>
            <a:r>
              <a:rPr lang="en-US" sz="3200" dirty="0">
                <a:solidFill>
                  <a:prstClr val="white"/>
                </a:solidFill>
                <a:latin typeface="Times New Roman" pitchFamily="18" charset="0"/>
                <a:ea typeface="ＭＳ Ｐゴシック" pitchFamily="1" charset="-128"/>
              </a:rPr>
              <a:t>Office of School Transportation</a:t>
            </a:r>
          </a:p>
        </p:txBody>
      </p:sp>
      <p:sp>
        <p:nvSpPr>
          <p:cNvPr id="19459" name="TextBox 7"/>
          <p:cNvSpPr txBox="1">
            <a:spLocks noChangeArrowheads="1"/>
          </p:cNvSpPr>
          <p:nvPr/>
        </p:nvSpPr>
        <p:spPr bwMode="auto">
          <a:xfrm>
            <a:off x="1866900" y="990600"/>
            <a:ext cx="8458200" cy="5539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ts val="1200"/>
              </a:spcAft>
            </a:pPr>
            <a:r>
              <a:rPr lang="en-US" sz="2400" dirty="0">
                <a:solidFill>
                  <a:prstClr val="black"/>
                </a:solidFill>
                <a:latin typeface="Arial" charset="0"/>
                <a:ea typeface="ＭＳ Ｐゴシック" pitchFamily="1" charset="-128"/>
              </a:rPr>
              <a:t>Staff</a:t>
            </a:r>
          </a:p>
          <a:p>
            <a:pPr marL="914400" fontAlgn="base">
              <a:spcBef>
                <a:spcPct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prstClr val="black"/>
                </a:solidFill>
                <a:latin typeface="Arial" charset="0"/>
                <a:ea typeface="ＭＳ Ｐゴシック" pitchFamily="1" charset="-128"/>
              </a:rPr>
              <a:t> State Director</a:t>
            </a:r>
          </a:p>
          <a:p>
            <a:pPr marL="914400" fontAlgn="base">
              <a:spcBef>
                <a:spcPct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prstClr val="black"/>
                </a:solidFill>
                <a:latin typeface="Arial" charset="0"/>
                <a:ea typeface="ＭＳ Ｐゴシック" pitchFamily="1" charset="-128"/>
              </a:rPr>
              <a:t> Training Specialist – Reggie White</a:t>
            </a:r>
          </a:p>
          <a:p>
            <a:pPr marL="914400" fontAlgn="base">
              <a:spcBef>
                <a:spcPct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prstClr val="black"/>
                </a:solidFill>
                <a:latin typeface="Arial" charset="0"/>
                <a:ea typeface="ＭＳ Ｐゴシック" pitchFamily="1" charset="-128"/>
              </a:rPr>
              <a:t> Support &amp; Training Specialist – Carrie Glisson</a:t>
            </a:r>
          </a:p>
          <a:p>
            <a:pPr fontAlgn="base">
              <a:spcBef>
                <a:spcPct val="0"/>
              </a:spcBef>
              <a:spcAft>
                <a:spcPts val="1200"/>
              </a:spcAft>
            </a:pPr>
            <a:r>
              <a:rPr lang="en-US" sz="2400" dirty="0">
                <a:solidFill>
                  <a:prstClr val="black"/>
                </a:solidFill>
                <a:latin typeface="Arial" charset="0"/>
                <a:ea typeface="ＭＳ Ｐゴシック" pitchFamily="1" charset="-128"/>
              </a:rPr>
              <a:t>Mandated Duties</a:t>
            </a:r>
          </a:p>
          <a:p>
            <a:pPr marL="1200150" indent="-285750" fontAlgn="base">
              <a:spcBef>
                <a:spcPct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prstClr val="black"/>
                </a:solidFill>
                <a:latin typeface="Arial" charset="0"/>
                <a:ea typeface="ＭＳ Ｐゴシック" pitchFamily="1" charset="-128"/>
              </a:rPr>
              <a:t>Provide classroom training for all new school bus drivers – even if fully licensed from another state</a:t>
            </a:r>
          </a:p>
          <a:p>
            <a:pPr marL="2286000" lvl="1" indent="-457200" fontAlgn="base">
              <a:spcBef>
                <a:spcPct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prstClr val="black"/>
                </a:solidFill>
                <a:latin typeface="Arial" charset="0"/>
                <a:ea typeface="ＭＳ Ｐゴシック" pitchFamily="1" charset="-128"/>
              </a:rPr>
              <a:t>Approximately 1,600 drivers per year	</a:t>
            </a:r>
          </a:p>
          <a:p>
            <a:pPr marL="1200150" indent="-285750" fontAlgn="base">
              <a:spcBef>
                <a:spcPct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prstClr val="black"/>
                </a:solidFill>
                <a:latin typeface="Arial" charset="0"/>
                <a:ea typeface="ＭＳ Ｐゴシック" pitchFamily="1" charset="-128"/>
              </a:rPr>
              <a:t> Annual recertification of all current drivers	</a:t>
            </a:r>
          </a:p>
          <a:p>
            <a:pPr marL="2286000" lvl="1" indent="-457200" fontAlgn="base">
              <a:spcBef>
                <a:spcPct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prstClr val="black"/>
                </a:solidFill>
                <a:latin typeface="Arial" charset="0"/>
                <a:ea typeface="ＭＳ Ｐゴシック" pitchFamily="1" charset="-128"/>
              </a:rPr>
              <a:t>Moodle</a:t>
            </a:r>
          </a:p>
          <a:p>
            <a:pPr marL="2286000" lvl="1" indent="-457200" fontAlgn="base">
              <a:spcBef>
                <a:spcPct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prstClr val="black"/>
                </a:solidFill>
                <a:latin typeface="Arial" charset="0"/>
                <a:ea typeface="ＭＳ Ｐゴシック" pitchFamily="1" charset="-128"/>
              </a:rPr>
              <a:t>District Led</a:t>
            </a:r>
          </a:p>
        </p:txBody>
      </p:sp>
    </p:spTree>
    <p:extLst>
      <p:ext uri="{BB962C8B-B14F-4D97-AF65-F5344CB8AC3E}">
        <p14:creationId xmlns:p14="http://schemas.microsoft.com/office/powerpoint/2010/main" val="196384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4"/>
          <p:cNvSpPr txBox="1">
            <a:spLocks noChangeArrowheads="1"/>
          </p:cNvSpPr>
          <p:nvPr/>
        </p:nvSpPr>
        <p:spPr bwMode="auto">
          <a:xfrm>
            <a:off x="1524000" y="152401"/>
            <a:ext cx="9144000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ts val="600"/>
              </a:spcBef>
              <a:spcAft>
                <a:spcPct val="0"/>
              </a:spcAft>
            </a:pPr>
            <a:r>
              <a:rPr lang="en-US" sz="3200" dirty="0">
                <a:solidFill>
                  <a:prstClr val="white"/>
                </a:solidFill>
                <a:latin typeface="Times New Roman" pitchFamily="18" charset="0"/>
                <a:ea typeface="ＭＳ Ｐゴシック" pitchFamily="1" charset="-128"/>
              </a:rPr>
              <a:t>Driver Licensing &amp; Certification</a:t>
            </a:r>
          </a:p>
        </p:txBody>
      </p:sp>
      <p:sp>
        <p:nvSpPr>
          <p:cNvPr id="19459" name="TextBox 7"/>
          <p:cNvSpPr txBox="1">
            <a:spLocks noChangeArrowheads="1"/>
          </p:cNvSpPr>
          <p:nvPr/>
        </p:nvSpPr>
        <p:spPr bwMode="auto">
          <a:xfrm>
            <a:off x="1981200" y="1371600"/>
            <a:ext cx="8458200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en-US" sz="3200" dirty="0">
                <a:solidFill>
                  <a:prstClr val="black"/>
                </a:solidFill>
                <a:latin typeface="Arial" charset="0"/>
                <a:ea typeface="ＭＳ Ｐゴシック" pitchFamily="1" charset="-128"/>
              </a:rPr>
              <a:t> Require CDL Physical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200" dirty="0">
              <a:solidFill>
                <a:prstClr val="black"/>
              </a:solidFill>
              <a:latin typeface="Arial" charset="0"/>
              <a:ea typeface="ＭＳ Ｐゴシック" pitchFamily="1" charset="-128"/>
            </a:endParaRPr>
          </a:p>
          <a:p>
            <a:pPr marL="457200" indent="-4572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endParaRPr lang="en-US" sz="3200" dirty="0">
              <a:solidFill>
                <a:prstClr val="black"/>
              </a:solidFill>
              <a:latin typeface="Arial" charset="0"/>
              <a:ea typeface="ＭＳ Ｐゴシック" pitchFamily="1" charset="-128"/>
            </a:endParaRPr>
          </a:p>
          <a:p>
            <a:pPr marL="457200" indent="-4572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en-US" sz="3200" dirty="0">
                <a:solidFill>
                  <a:prstClr val="black"/>
                </a:solidFill>
                <a:latin typeface="Arial" charset="0"/>
                <a:ea typeface="ＭＳ Ｐゴシック" pitchFamily="1" charset="-128"/>
              </a:rPr>
              <a:t>Additional State Required Physical</a:t>
            </a:r>
          </a:p>
          <a:p>
            <a:pPr marL="457200" indent="-4572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endParaRPr lang="en-US" sz="3200" dirty="0">
              <a:solidFill>
                <a:prstClr val="black"/>
              </a:solidFill>
              <a:latin typeface="Arial" charset="0"/>
              <a:ea typeface="ＭＳ Ｐゴシック" pitchFamily="1" charset="-128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200" dirty="0">
              <a:solidFill>
                <a:prstClr val="black"/>
              </a:solidFill>
              <a:latin typeface="Arial" charset="0"/>
              <a:ea typeface="ＭＳ Ｐゴシック" pitchFamily="1" charset="-128"/>
            </a:endParaRPr>
          </a:p>
          <a:p>
            <a:pPr marL="457200" indent="-4572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en-US" sz="3200" dirty="0">
                <a:solidFill>
                  <a:prstClr val="black"/>
                </a:solidFill>
                <a:latin typeface="Arial" charset="0"/>
                <a:ea typeface="ＭＳ Ｐゴシック" pitchFamily="1" charset="-128"/>
              </a:rPr>
              <a:t>Physical Performance Test</a:t>
            </a:r>
          </a:p>
        </p:txBody>
      </p:sp>
    </p:spTree>
    <p:extLst>
      <p:ext uri="{BB962C8B-B14F-4D97-AF65-F5344CB8AC3E}">
        <p14:creationId xmlns:p14="http://schemas.microsoft.com/office/powerpoint/2010/main" val="93813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28800" y="1447800"/>
            <a:ext cx="83058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000" dirty="0">
                <a:solidFill>
                  <a:prstClr val="black"/>
                </a:solidFill>
                <a:latin typeface="Arial" charset="0"/>
                <a:ea typeface="ＭＳ Ｐゴシック" pitchFamily="1" charset="-128"/>
              </a:rPr>
              <a:t>Effective July 1, 2016: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4000" dirty="0">
              <a:solidFill>
                <a:prstClr val="black"/>
              </a:solidFill>
              <a:latin typeface="Arial" charset="0"/>
              <a:ea typeface="ＭＳ Ｐゴシック" pitchFamily="1" charset="-128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dirty="0">
                <a:solidFill>
                  <a:prstClr val="black"/>
                </a:solidFill>
                <a:latin typeface="Arial" charset="0"/>
                <a:ea typeface="ＭＳ Ｐゴシック" pitchFamily="1" charset="-128"/>
              </a:rPr>
              <a:t>Ability to revoke school bus driver certification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4000" dirty="0">
              <a:solidFill>
                <a:prstClr val="black"/>
              </a:solidFill>
              <a:latin typeface="Arial" charset="0"/>
              <a:ea typeface="ＭＳ Ｐゴシック" pitchFamily="1" charset="-128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dirty="0">
                <a:solidFill>
                  <a:prstClr val="black"/>
                </a:solidFill>
                <a:latin typeface="Arial" charset="0"/>
                <a:ea typeface="ＭＳ Ｐゴシック" pitchFamily="1" charset="-128"/>
              </a:rPr>
              <a:t>IC 20-27-8-15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1524000" y="0"/>
            <a:ext cx="9144000" cy="914400"/>
          </a:xfrm>
          <a:prstGeom prst="rect">
            <a:avLst/>
          </a:prstGeom>
        </p:spPr>
        <p:txBody>
          <a:bodyPr anchor="ctr" anchorCtr="0"/>
          <a:lstStyle/>
          <a:p>
            <a:pPr algn="ctr">
              <a:spcBef>
                <a:spcPct val="0"/>
              </a:spcBef>
              <a:defRPr/>
            </a:pPr>
            <a:r>
              <a:rPr lang="en-US" sz="4400" dirty="0">
                <a:solidFill>
                  <a:prstClr val="white"/>
                </a:solidFill>
                <a:ea typeface="ＭＳ Ｐゴシック" pitchFamily="1" charset="-128"/>
              </a:rPr>
              <a:t>What’s New</a:t>
            </a:r>
          </a:p>
        </p:txBody>
      </p:sp>
    </p:spTree>
    <p:extLst>
      <p:ext uri="{BB962C8B-B14F-4D97-AF65-F5344CB8AC3E}">
        <p14:creationId xmlns:p14="http://schemas.microsoft.com/office/powerpoint/2010/main" val="3265657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9600" dirty="0" smtClean="0"/>
              <a:t>Iowa</a:t>
            </a:r>
            <a:endParaRPr lang="en-US" sz="9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2856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4823381" y="216818"/>
            <a:ext cx="5307292" cy="3723587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NASDPTS</a:t>
            </a:r>
            <a:b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Update from the </a:t>
            </a:r>
            <a:b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State of Iowa </a:t>
            </a:r>
            <a:b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2016</a:t>
            </a:r>
            <a:r>
              <a:rPr lang="en-US" dirty="0" smtClean="0">
                <a:latin typeface="Algerian" panose="04020705040A02060702" pitchFamily="82" charset="0"/>
              </a:rPr>
              <a:t/>
            </a:r>
            <a:br>
              <a:rPr lang="en-US" dirty="0" smtClean="0">
                <a:latin typeface="Algerian" panose="04020705040A02060702" pitchFamily="82" charset="0"/>
              </a:rPr>
            </a:br>
            <a:endParaRPr lang="en-US" dirty="0">
              <a:latin typeface="Algerian" panose="04020705040A02060702" pitchFamily="82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461370" y="3940405"/>
            <a:ext cx="4651332" cy="1713636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2800" dirty="0" smtClean="0">
                <a:solidFill>
                  <a:srgbClr val="FFFF00"/>
                </a:solidFill>
              </a:rPr>
              <a:t>NASDPTS Conference</a:t>
            </a:r>
          </a:p>
          <a:p>
            <a:pPr eaLnBrk="1" hangingPunct="1">
              <a:defRPr/>
            </a:pPr>
            <a:r>
              <a:rPr lang="en-US" sz="2800" dirty="0" smtClean="0">
                <a:solidFill>
                  <a:srgbClr val="FFFF00"/>
                </a:solidFill>
              </a:rPr>
              <a:t>November 7, 2016</a:t>
            </a:r>
          </a:p>
          <a:p>
            <a:pPr eaLnBrk="1" hangingPunct="1">
              <a:defRPr/>
            </a:pPr>
            <a:r>
              <a:rPr lang="en-US" sz="2800" dirty="0" smtClean="0">
                <a:solidFill>
                  <a:srgbClr val="FFFF00"/>
                </a:solidFill>
              </a:rPr>
              <a:t>Kansas City, Missouri</a:t>
            </a:r>
            <a:endParaRPr lang="en-US" sz="2800" dirty="0">
              <a:solidFill>
                <a:srgbClr val="FFFF00"/>
              </a:solidFill>
            </a:endParaRPr>
          </a:p>
        </p:txBody>
      </p:sp>
      <p:pic>
        <p:nvPicPr>
          <p:cNvPr id="44037" name="Picture 5" descr="Iowa Flag #2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742" y="1058578"/>
            <a:ext cx="2964320" cy="2223240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769" y="3661527"/>
            <a:ext cx="2162128" cy="25501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315356" y="6211669"/>
            <a:ext cx="25149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dirty="0">
                <a:solidFill>
                  <a:prstClr val="black"/>
                </a:solidFill>
              </a:rPr>
              <a:t>Max Christensen</a:t>
            </a:r>
          </a:p>
          <a:p>
            <a:pPr algn="ctr" defTabSz="457200"/>
            <a:r>
              <a:rPr lang="en-US" dirty="0">
                <a:solidFill>
                  <a:prstClr val="black"/>
                </a:solidFill>
              </a:rPr>
              <a:t>State Director</a:t>
            </a:r>
          </a:p>
        </p:txBody>
      </p:sp>
    </p:spTree>
    <p:extLst>
      <p:ext uri="{BB962C8B-B14F-4D97-AF65-F5344CB8AC3E}">
        <p14:creationId xmlns:p14="http://schemas.microsoft.com/office/powerpoint/2010/main" val="17100100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AutoShape 2"/>
          <p:cNvSpPr>
            <a:spLocks noGrp="1" noChangeArrowheads="1"/>
          </p:cNvSpPr>
          <p:nvPr>
            <p:ph type="title"/>
          </p:nvPr>
        </p:nvSpPr>
        <p:spPr>
          <a:xfrm>
            <a:off x="237346" y="274321"/>
            <a:ext cx="11491912" cy="989214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dirty="0" smtClean="0"/>
              <a:t>School Transportation in Iowa…….. A Few Fast Facts</a:t>
            </a:r>
            <a:br>
              <a:rPr lang="en-US" altLang="en-US" dirty="0" smtClean="0"/>
            </a:br>
            <a:endParaRPr lang="en-US" altLang="en-US" dirty="0" smtClean="0"/>
          </a:p>
        </p:txBody>
      </p:sp>
      <p:sp>
        <p:nvSpPr>
          <p:cNvPr id="27651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939338" y="2169451"/>
            <a:ext cx="10723419" cy="3529345"/>
          </a:xfrm>
        </p:spPr>
        <p:txBody>
          <a:bodyPr rtlCol="0">
            <a:normAutofit fontScale="85000" lnSpcReduction="20000"/>
          </a:bodyPr>
          <a:lstStyle/>
          <a:p>
            <a:pPr>
              <a:buFont typeface="Wingdings" panose="05000000000000000000" pitchFamily="2" charset="2"/>
              <a:buChar char="Ø"/>
              <a:defRPr/>
            </a:pPr>
            <a:r>
              <a:rPr lang="en-US" altLang="en-US" sz="2766" dirty="0"/>
              <a:t>Approximately 6000 yellow school buses</a:t>
            </a:r>
          </a:p>
          <a:p>
            <a:pPr marL="0" indent="0">
              <a:buNone/>
              <a:defRPr/>
            </a:pPr>
            <a:endParaRPr lang="en-US" altLang="en-US" sz="2766" dirty="0"/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en-US" altLang="en-US" sz="2766" dirty="0"/>
              <a:t>Another 1500 vehicles used as “school buses”</a:t>
            </a:r>
          </a:p>
          <a:p>
            <a:pPr marL="0" indent="0">
              <a:buNone/>
              <a:defRPr/>
            </a:pPr>
            <a:endParaRPr lang="en-US" altLang="en-US" sz="2766" dirty="0"/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en-US" altLang="en-US" sz="2766" dirty="0"/>
              <a:t>9000 school bus drivers in Iowa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endParaRPr lang="en-US" altLang="en-US" sz="2766" dirty="0"/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en-US" altLang="en-US" sz="2766" dirty="0"/>
              <a:t>242,230 students </a:t>
            </a:r>
            <a:r>
              <a:rPr lang="en-US" altLang="en-US" sz="2766" dirty="0" smtClean="0"/>
              <a:t>(50% total enrollment) transported </a:t>
            </a:r>
            <a:r>
              <a:rPr lang="en-US" altLang="en-US" sz="2766" dirty="0"/>
              <a:t>every day, twice a </a:t>
            </a:r>
            <a:r>
              <a:rPr lang="en-US" altLang="en-US" sz="2766" dirty="0" smtClean="0"/>
              <a:t>day</a:t>
            </a:r>
            <a:endParaRPr lang="en-US" altLang="en-US" sz="2766" dirty="0"/>
          </a:p>
          <a:p>
            <a:pPr>
              <a:buFont typeface="Wingdings" panose="05000000000000000000" pitchFamily="2" charset="2"/>
              <a:buChar char="Ø"/>
              <a:defRPr/>
            </a:pPr>
            <a:endParaRPr lang="en-US" altLang="en-US" sz="2766" dirty="0"/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en-US" altLang="en-US" sz="2766" dirty="0"/>
              <a:t>Statewide cost:  $150,959,707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endParaRPr lang="en-US" altLang="en-US" sz="2766" dirty="0"/>
          </a:p>
          <a:p>
            <a:pPr marL="0" indent="0">
              <a:buNone/>
              <a:defRPr/>
            </a:pPr>
            <a:endParaRPr lang="en-US" altLang="en-US" sz="2766" dirty="0"/>
          </a:p>
          <a:p>
            <a:pPr marL="0" indent="0">
              <a:buNone/>
              <a:defRPr/>
            </a:pPr>
            <a:endParaRPr lang="en-US" altLang="en-US" sz="2766" dirty="0"/>
          </a:p>
          <a:p>
            <a:pPr>
              <a:buFont typeface="Wingdings" panose="05000000000000000000" pitchFamily="2" charset="2"/>
              <a:buChar char="Ø"/>
              <a:defRPr/>
            </a:pPr>
            <a:endParaRPr lang="en-US" alt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2175" y="5353006"/>
            <a:ext cx="1394538" cy="1394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862488"/>
      </p:ext>
    </p:extLst>
  </p:cSld>
  <p:clrMapOvr>
    <a:masterClrMapping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76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76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76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76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 autoUpdateAnimBg="0" advAuto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AutoShape 2"/>
          <p:cNvSpPr>
            <a:spLocks noGrp="1" noChangeArrowheads="1"/>
          </p:cNvSpPr>
          <p:nvPr>
            <p:ph type="title"/>
          </p:nvPr>
        </p:nvSpPr>
        <p:spPr>
          <a:xfrm>
            <a:off x="423334" y="0"/>
            <a:ext cx="9956173" cy="1263728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What is an average Iowa district?</a:t>
            </a:r>
            <a:br>
              <a:rPr lang="en-US" altLang="en-US" dirty="0" smtClean="0"/>
            </a:br>
            <a:r>
              <a:rPr lang="en-US" altLang="en-US" dirty="0" smtClean="0"/>
              <a:t>Out of 338 districts in the ‘14-’15 year……..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589589" y="1873642"/>
            <a:ext cx="11498988" cy="4067136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en-US" altLang="en-US" sz="2341" dirty="0"/>
              <a:t>Number of students: </a:t>
            </a:r>
            <a:r>
              <a:rPr lang="en-US" altLang="en-US" sz="2341" dirty="0" smtClean="0"/>
              <a:t> Enrolled - 1421 / Transported - 716 </a:t>
            </a:r>
            <a:endParaRPr lang="en-US" altLang="en-US" sz="2341" dirty="0"/>
          </a:p>
          <a:p>
            <a:pPr>
              <a:defRPr/>
            </a:pPr>
            <a:r>
              <a:rPr lang="en-US" altLang="en-US" sz="2341" dirty="0"/>
              <a:t>Square Miles:  165</a:t>
            </a:r>
          </a:p>
          <a:p>
            <a:pPr>
              <a:defRPr/>
            </a:pPr>
            <a:r>
              <a:rPr lang="en-US" altLang="en-US" sz="2341" dirty="0"/>
              <a:t>Vehicles Per District:  22.2</a:t>
            </a:r>
          </a:p>
          <a:p>
            <a:pPr>
              <a:defRPr/>
            </a:pPr>
            <a:r>
              <a:rPr lang="en-US" altLang="en-US" sz="2341" dirty="0"/>
              <a:t>Drivers Per District:  26.6</a:t>
            </a:r>
          </a:p>
          <a:p>
            <a:pPr>
              <a:defRPr/>
            </a:pPr>
            <a:r>
              <a:rPr lang="en-US" altLang="en-US" sz="2341" dirty="0"/>
              <a:t>Miles Driven Per District:  168,249 </a:t>
            </a:r>
            <a:endParaRPr lang="en-US" altLang="en-US" sz="2341" dirty="0" smtClean="0"/>
          </a:p>
          <a:p>
            <a:pPr>
              <a:defRPr/>
            </a:pPr>
            <a:r>
              <a:rPr lang="en-US" altLang="en-US" sz="2341" dirty="0" smtClean="0"/>
              <a:t>Route </a:t>
            </a:r>
            <a:r>
              <a:rPr lang="en-US" altLang="en-US" sz="2341" dirty="0"/>
              <a:t>Miles Driven Per District:  123,160 </a:t>
            </a:r>
          </a:p>
          <a:p>
            <a:pPr>
              <a:defRPr/>
            </a:pPr>
            <a:r>
              <a:rPr lang="en-US" altLang="en-US" sz="2341" dirty="0" smtClean="0"/>
              <a:t>Transportation </a:t>
            </a:r>
            <a:r>
              <a:rPr lang="en-US" altLang="en-US" sz="2341" dirty="0"/>
              <a:t>Cost Per District:  $446,626 (</a:t>
            </a:r>
            <a:r>
              <a:rPr lang="en-US" altLang="en-US" sz="2341" dirty="0" err="1"/>
              <a:t>approx</a:t>
            </a:r>
            <a:r>
              <a:rPr lang="en-US" altLang="en-US" sz="2341" dirty="0"/>
              <a:t> 4-7 % of general </a:t>
            </a:r>
            <a:r>
              <a:rPr lang="en-US" altLang="en-US" sz="2341" dirty="0" smtClean="0"/>
              <a:t>budget)</a:t>
            </a:r>
            <a:endParaRPr lang="en-US" altLang="en-US" sz="2341" dirty="0"/>
          </a:p>
          <a:p>
            <a:pPr>
              <a:defRPr/>
            </a:pPr>
            <a:r>
              <a:rPr lang="en-US" altLang="en-US" sz="2341" dirty="0"/>
              <a:t>Cost per student transported: $623.21 </a:t>
            </a:r>
            <a:endParaRPr lang="en-US" altLang="en-US" sz="2341" dirty="0" smtClean="0"/>
          </a:p>
          <a:p>
            <a:pPr>
              <a:defRPr/>
            </a:pPr>
            <a:r>
              <a:rPr lang="en-US" altLang="en-US" sz="2341" dirty="0"/>
              <a:t> </a:t>
            </a:r>
            <a:r>
              <a:rPr lang="en-US" altLang="en-US" sz="2341" dirty="0" smtClean="0"/>
              <a:t>Cost per route mile:  $3.63</a:t>
            </a:r>
            <a:endParaRPr lang="en-US" altLang="en-US" sz="2341" dirty="0"/>
          </a:p>
        </p:txBody>
      </p:sp>
      <p:pic>
        <p:nvPicPr>
          <p:cNvPr id="162820" name="Picture 4" descr="Goofy Bu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214" y="2195062"/>
            <a:ext cx="2408296" cy="1712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2175" y="5353006"/>
            <a:ext cx="1394538" cy="1394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791058"/>
      </p:ext>
    </p:extLst>
  </p:cSld>
  <p:clrMapOvr>
    <a:masterClrMapping/>
  </p:clrMapOvr>
  <p:transition>
    <p:checker dir="vert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IPTA Regional Meetings – Spring 2016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2175" y="5353006"/>
            <a:ext cx="1394538" cy="139453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862" y="985612"/>
            <a:ext cx="5878644" cy="39151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5719" y="2408168"/>
            <a:ext cx="2247211" cy="336595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4131" y="871726"/>
            <a:ext cx="2239841" cy="335474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5769" y="2207582"/>
            <a:ext cx="2051939" cy="3077909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766090" y="4226466"/>
            <a:ext cx="3942303" cy="20313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altLang="en-US" dirty="0">
                <a:solidFill>
                  <a:prstClr val="black"/>
                </a:solidFill>
              </a:rPr>
              <a:t>Mid April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altLang="en-US" dirty="0">
              <a:solidFill>
                <a:prstClr val="black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altLang="en-US" dirty="0">
                <a:solidFill>
                  <a:prstClr val="black"/>
                </a:solidFill>
              </a:rPr>
              <a:t>Traveled 1480 miles around Iowa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altLang="en-US" dirty="0">
              <a:solidFill>
                <a:prstClr val="black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altLang="en-US" dirty="0">
                <a:solidFill>
                  <a:prstClr val="black"/>
                </a:solidFill>
              </a:rPr>
              <a:t>3 days per week for 3 weeks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altLang="en-US" dirty="0">
              <a:solidFill>
                <a:prstClr val="black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altLang="en-US" dirty="0">
                <a:solidFill>
                  <a:prstClr val="black"/>
                </a:solidFill>
              </a:rPr>
              <a:t>116 attendees 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6346" y="3449558"/>
            <a:ext cx="2129424" cy="3199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78973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IPTA Regional Meetings – Spring 2016 - Scrapbook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623" y="1068325"/>
            <a:ext cx="3458903" cy="26724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2120" y="3847172"/>
            <a:ext cx="3508791" cy="244054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1928" y="4111877"/>
            <a:ext cx="3247516" cy="217583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83824">
            <a:off x="970492" y="1692466"/>
            <a:ext cx="2909737" cy="218957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64410">
            <a:off x="7863814" y="1477907"/>
            <a:ext cx="3499962" cy="234796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02" y="4111877"/>
            <a:ext cx="3300274" cy="221410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2175" y="5353006"/>
            <a:ext cx="1394538" cy="1394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9827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PILOT PROJECT:  Student Detection System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09418" y="5408091"/>
            <a:ext cx="1396105" cy="139610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4653" y="1110376"/>
            <a:ext cx="4141762" cy="311609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1977" y="1438102"/>
            <a:ext cx="3737880" cy="279861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58369">
            <a:off x="892960" y="1303425"/>
            <a:ext cx="2818882" cy="3575167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766090" y="4226466"/>
            <a:ext cx="4507368" cy="20313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altLang="en-US" dirty="0">
                <a:solidFill>
                  <a:prstClr val="black"/>
                </a:solidFill>
              </a:rPr>
              <a:t>Pilot Project in 2013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altLang="en-US" dirty="0">
              <a:solidFill>
                <a:prstClr val="black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altLang="en-US" dirty="0">
                <a:solidFill>
                  <a:prstClr val="black"/>
                </a:solidFill>
              </a:rPr>
              <a:t>Approved for use in 2014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altLang="en-US" dirty="0">
              <a:solidFill>
                <a:prstClr val="black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altLang="en-US" dirty="0">
                <a:solidFill>
                  <a:prstClr val="black"/>
                </a:solidFill>
              </a:rPr>
              <a:t>Company updated systems in 2016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altLang="en-US" dirty="0">
              <a:solidFill>
                <a:prstClr val="black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altLang="en-US" dirty="0">
                <a:solidFill>
                  <a:prstClr val="black"/>
                </a:solidFill>
              </a:rPr>
              <a:t>5 schools tested – 1 currently in use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2243" y="3336119"/>
            <a:ext cx="4057719" cy="304328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69969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Museo Slab 500"/>
                <a:cs typeface="Museo Slab 500"/>
              </a:rPr>
              <a:t>Colorado</a:t>
            </a:r>
            <a:endParaRPr lang="en-US" dirty="0">
              <a:latin typeface="Museo Slab 500"/>
              <a:cs typeface="Museo Slab 50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fld id="{757A2F4E-5D54-B04B-91BD-7E78EE1FE9FD}" type="slidenum">
              <a:rPr lang="en-US" smtClean="0"/>
              <a:pPr/>
              <a:t>3</a:t>
            </a:fld>
            <a:endParaRPr lang="en-US" dirty="0" smtClean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" indent="0" algn="ctr">
              <a:buNone/>
            </a:pPr>
            <a:r>
              <a:rPr lang="en-US" sz="3600" dirty="0"/>
              <a:t>Three Main Governing Documents</a:t>
            </a:r>
          </a:p>
          <a:p>
            <a:pPr marL="45720" indent="0" algn="ctr">
              <a:buNone/>
            </a:pPr>
            <a:endParaRPr lang="en-US" sz="2000" dirty="0"/>
          </a:p>
          <a:p>
            <a:pPr marL="45720" indent="0" algn="ctr">
              <a:buNone/>
            </a:pPr>
            <a:r>
              <a:rPr lang="en-US" sz="2000" dirty="0"/>
              <a:t>Rules for the Administration of the Public School Transportation Fund  1 CCR 301-14</a:t>
            </a:r>
          </a:p>
          <a:p>
            <a:pPr marL="45720" indent="0" algn="ctr">
              <a:buNone/>
            </a:pPr>
            <a:endParaRPr lang="en-US" sz="2000" dirty="0"/>
          </a:p>
          <a:p>
            <a:pPr marL="45720" indent="0" algn="ctr">
              <a:buNone/>
            </a:pPr>
            <a:r>
              <a:rPr lang="en-US" sz="2000" dirty="0"/>
              <a:t>Colorado Minimum Standards Governing School Transportation Vehicles 1 CCR 301-25</a:t>
            </a:r>
          </a:p>
          <a:p>
            <a:pPr marL="45720" indent="0" algn="ctr">
              <a:buNone/>
            </a:pPr>
            <a:endParaRPr lang="en-US" sz="2000" dirty="0"/>
          </a:p>
          <a:p>
            <a:pPr marL="45720" indent="0" algn="ctr">
              <a:buNone/>
            </a:pPr>
            <a:r>
              <a:rPr lang="en-US" sz="2000" dirty="0"/>
              <a:t>Colorado Operation, Maintenance and Annual Inspection of School Transportation Vehicles 1 CCR 301-26</a:t>
            </a:r>
          </a:p>
          <a:p>
            <a:pPr marL="45720" indent="0" algn="ctr">
              <a:buNone/>
            </a:pPr>
            <a:r>
              <a:rPr lang="en-US" sz="1800" dirty="0">
                <a:solidFill>
                  <a:srgbClr val="0070C0"/>
                </a:solidFill>
              </a:rPr>
              <a:t>** Colorado performs our own inspections in district, not State Patrol or CDOT**</a:t>
            </a:r>
          </a:p>
          <a:p>
            <a:pPr marL="4572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4884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619" y="3792565"/>
            <a:ext cx="4461992" cy="251776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PILOT PROJECT:  Supplemental Warning Lights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5627" y="3287479"/>
            <a:ext cx="3814804" cy="286873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092" y="1005840"/>
            <a:ext cx="4939502" cy="278672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2251" y="1005840"/>
            <a:ext cx="5274916" cy="297595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Rectangle 11"/>
          <p:cNvSpPr/>
          <p:nvPr/>
        </p:nvSpPr>
        <p:spPr>
          <a:xfrm>
            <a:off x="661504" y="3792565"/>
            <a:ext cx="3942303" cy="20313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altLang="en-US" dirty="0">
                <a:solidFill>
                  <a:prstClr val="black"/>
                </a:solidFill>
              </a:rPr>
              <a:t>Tested for two years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altLang="en-US" dirty="0">
              <a:solidFill>
                <a:prstClr val="black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altLang="en-US" dirty="0">
                <a:solidFill>
                  <a:prstClr val="black"/>
                </a:solidFill>
              </a:rPr>
              <a:t>August 2014 – July 2016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altLang="en-US" dirty="0">
              <a:solidFill>
                <a:prstClr val="black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altLang="en-US" dirty="0">
                <a:solidFill>
                  <a:prstClr val="black"/>
                </a:solidFill>
              </a:rPr>
              <a:t>Excellent results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altLang="en-US" dirty="0">
              <a:solidFill>
                <a:prstClr val="black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altLang="en-US" dirty="0">
                <a:solidFill>
                  <a:prstClr val="black"/>
                </a:solidFill>
              </a:rPr>
              <a:t>Approved, with many now in use</a:t>
            </a:r>
          </a:p>
        </p:txBody>
      </p:sp>
      <p:pic>
        <p:nvPicPr>
          <p:cNvPr id="13" name="Content Placeholder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37485" y="5461895"/>
            <a:ext cx="1396105" cy="1396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322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STUDY:  Lap/Shoulder Belts in School Buses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96512" y="5461895"/>
            <a:ext cx="1396105" cy="139610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5519" y="1005880"/>
            <a:ext cx="4287763" cy="322058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3405" y="1413214"/>
            <a:ext cx="3943085" cy="29550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410" y="1312140"/>
            <a:ext cx="3694109" cy="276837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2036" y="3556155"/>
            <a:ext cx="4210704" cy="31605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2" name="Rectangle 11"/>
          <p:cNvSpPr/>
          <p:nvPr/>
        </p:nvSpPr>
        <p:spPr>
          <a:xfrm>
            <a:off x="766090" y="4226466"/>
            <a:ext cx="4770414" cy="20313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altLang="en-US" dirty="0">
                <a:solidFill>
                  <a:prstClr val="black"/>
                </a:solidFill>
              </a:rPr>
              <a:t>Just got under way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altLang="en-US" dirty="0">
              <a:solidFill>
                <a:prstClr val="black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altLang="en-US" dirty="0">
                <a:solidFill>
                  <a:prstClr val="black"/>
                </a:solidFill>
              </a:rPr>
              <a:t> 1</a:t>
            </a:r>
            <a:r>
              <a:rPr lang="en-US" altLang="en-US" baseline="30000" dirty="0">
                <a:solidFill>
                  <a:prstClr val="black"/>
                </a:solidFill>
              </a:rPr>
              <a:t>st</a:t>
            </a:r>
            <a:r>
              <a:rPr lang="en-US" altLang="en-US" dirty="0">
                <a:solidFill>
                  <a:prstClr val="black"/>
                </a:solidFill>
              </a:rPr>
              <a:t> bus in October / 2</a:t>
            </a:r>
            <a:r>
              <a:rPr lang="en-US" altLang="en-US" baseline="30000" dirty="0">
                <a:solidFill>
                  <a:prstClr val="black"/>
                </a:solidFill>
              </a:rPr>
              <a:t>nd</a:t>
            </a:r>
            <a:r>
              <a:rPr lang="en-US" altLang="en-US" dirty="0">
                <a:solidFill>
                  <a:prstClr val="black"/>
                </a:solidFill>
              </a:rPr>
              <a:t> bus in December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altLang="en-US" dirty="0">
              <a:solidFill>
                <a:prstClr val="black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altLang="en-US" dirty="0">
                <a:solidFill>
                  <a:prstClr val="black"/>
                </a:solidFill>
              </a:rPr>
              <a:t> DMPS / </a:t>
            </a:r>
            <a:r>
              <a:rPr lang="en-US" altLang="en-US" dirty="0" err="1">
                <a:solidFill>
                  <a:prstClr val="black"/>
                </a:solidFill>
              </a:rPr>
              <a:t>SynTec</a:t>
            </a:r>
            <a:r>
              <a:rPr lang="en-US" altLang="en-US" dirty="0">
                <a:solidFill>
                  <a:prstClr val="black"/>
                </a:solidFill>
              </a:rPr>
              <a:t> Seats / Thomas Bus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altLang="en-US" dirty="0">
              <a:solidFill>
                <a:prstClr val="black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altLang="en-US" dirty="0">
                <a:solidFill>
                  <a:prstClr val="black"/>
                </a:solidFill>
              </a:rPr>
              <a:t>1 year study</a:t>
            </a:r>
          </a:p>
        </p:txBody>
      </p:sp>
    </p:spTree>
    <p:extLst>
      <p:ext uri="{BB962C8B-B14F-4D97-AF65-F5344CB8AC3E}">
        <p14:creationId xmlns:p14="http://schemas.microsoft.com/office/powerpoint/2010/main" val="1229679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DOCUMENT &amp; GUIDEANCE UPDATES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585194" y="5461895"/>
            <a:ext cx="1396105" cy="139610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91804" y="2051687"/>
            <a:ext cx="902197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altLang="en-US" dirty="0">
                <a:solidFill>
                  <a:prstClr val="black"/>
                </a:solidFill>
              </a:rPr>
              <a:t>Pre-Use Inspection Forms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altLang="en-US" dirty="0">
              <a:solidFill>
                <a:prstClr val="black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altLang="en-US" dirty="0">
                <a:solidFill>
                  <a:prstClr val="black"/>
                </a:solidFill>
              </a:rPr>
              <a:t>Chassis Inspection Card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altLang="en-US" dirty="0">
              <a:solidFill>
                <a:prstClr val="black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altLang="en-US" dirty="0">
                <a:solidFill>
                  <a:prstClr val="black"/>
                </a:solidFill>
              </a:rPr>
              <a:t>DOT Physical Form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altLang="en-US" dirty="0">
              <a:solidFill>
                <a:prstClr val="black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altLang="en-US" dirty="0">
                <a:solidFill>
                  <a:prstClr val="black"/>
                </a:solidFill>
              </a:rPr>
              <a:t> Iowa DOT Accident Report Form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altLang="en-US" dirty="0">
              <a:solidFill>
                <a:prstClr val="black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altLang="en-US" dirty="0">
                <a:solidFill>
                  <a:prstClr val="black"/>
                </a:solidFill>
              </a:rPr>
              <a:t> Iowa School Bus Driver Handbook (in process)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altLang="en-US" dirty="0">
              <a:solidFill>
                <a:prstClr val="black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altLang="en-US" dirty="0">
                <a:solidFill>
                  <a:prstClr val="black"/>
                </a:solidFill>
              </a:rPr>
              <a:t> Maintenance &amp; Inspection Manual (in process)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altLang="en-US" dirty="0">
              <a:solidFill>
                <a:prstClr val="black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altLang="en-US" dirty="0">
                <a:solidFill>
                  <a:prstClr val="black"/>
                </a:solidFill>
              </a:rPr>
              <a:t> Chapter 44 – Minimum Standards for School Transportation Equipment (in process)</a:t>
            </a:r>
          </a:p>
          <a:p>
            <a:endParaRPr lang="en-US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7445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Pre-Use Inspection Forms</a:t>
            </a:r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05231" y="4009614"/>
            <a:ext cx="6140563" cy="1587318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5794" y="5146669"/>
            <a:ext cx="1386673" cy="138667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1965" t="13972" r="62927" b="6309"/>
          <a:stretch/>
        </p:blipFill>
        <p:spPr>
          <a:xfrm rot="21037293">
            <a:off x="2070303" y="1100205"/>
            <a:ext cx="4161404" cy="528516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11947" t="14512" r="62747" b="6017"/>
          <a:stretch/>
        </p:blipFill>
        <p:spPr>
          <a:xfrm rot="654702">
            <a:off x="5672333" y="1147912"/>
            <a:ext cx="4219419" cy="5300261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l="11838" t="15028" r="62746" b="6330"/>
          <a:stretch/>
        </p:blipFill>
        <p:spPr>
          <a:xfrm>
            <a:off x="3790994" y="1234753"/>
            <a:ext cx="4281260" cy="529858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0" name="TextBox 9"/>
          <p:cNvSpPr txBox="1"/>
          <p:nvPr/>
        </p:nvSpPr>
        <p:spPr>
          <a:xfrm rot="20286523">
            <a:off x="2091533" y="2657639"/>
            <a:ext cx="7866399" cy="1569660"/>
          </a:xfrm>
          <a:prstGeom prst="rect">
            <a:avLst/>
          </a:prstGeom>
          <a:solidFill>
            <a:schemeClr val="accent2"/>
          </a:solidFill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DE Webpage: </a:t>
            </a:r>
            <a:r>
              <a:rPr lang="en-US" sz="3200" b="1" dirty="0">
                <a:solidFill>
                  <a:srgbClr val="FF0000"/>
                </a:solidFill>
                <a:hlinkClick r:id="rId6"/>
              </a:rPr>
              <a:t>www.educateiowa.gov</a:t>
            </a:r>
            <a:endParaRPr lang="en-US" sz="3200" b="1" dirty="0">
              <a:solidFill>
                <a:srgbClr val="FF0000"/>
              </a:solidFill>
            </a:endParaRPr>
          </a:p>
          <a:p>
            <a:pPr algn="ctr"/>
            <a:r>
              <a:rPr lang="en-US" sz="3200" b="1" dirty="0">
                <a:solidFill>
                  <a:srgbClr val="FF0000"/>
                </a:solidFill>
              </a:rPr>
              <a:t>Go to “School Transportation”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</a:rPr>
              <a:t>Then “Forms”</a:t>
            </a:r>
          </a:p>
        </p:txBody>
      </p:sp>
    </p:spTree>
    <p:extLst>
      <p:ext uri="{BB962C8B-B14F-4D97-AF65-F5344CB8AC3E}">
        <p14:creationId xmlns:p14="http://schemas.microsoft.com/office/powerpoint/2010/main" val="2734172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98666" y="1184202"/>
            <a:ext cx="3733800" cy="49244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457200" indent="-457200" eaLnBrk="0" fontAlgn="base" hangingPunct="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v"/>
              <a:defRPr/>
            </a:pPr>
            <a:r>
              <a:rPr lang="en-US" sz="2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Must be done once every 12 months</a:t>
            </a:r>
          </a:p>
          <a:p>
            <a:pPr marL="457200" indent="-457200" eaLnBrk="0" fontAlgn="base" hangingPunct="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v"/>
              <a:defRPr/>
            </a:pPr>
            <a:r>
              <a:rPr lang="en-US" sz="2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Fill out completely</a:t>
            </a:r>
          </a:p>
          <a:p>
            <a:pPr marL="457200" indent="-457200" eaLnBrk="0" fontAlgn="base" hangingPunct="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v"/>
              <a:defRPr/>
            </a:pPr>
            <a:r>
              <a:rPr lang="en-US" sz="2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Carry in the vehicle</a:t>
            </a:r>
          </a:p>
          <a:p>
            <a:pPr marL="457200" indent="-457200" eaLnBrk="0" fontAlgn="base" hangingPunct="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v"/>
              <a:defRPr/>
            </a:pPr>
            <a:r>
              <a:rPr lang="en-US" sz="2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If missing, it will be a deficiency on an inspection</a:t>
            </a:r>
          </a:p>
          <a:p>
            <a:pPr marL="457200" indent="-457200" eaLnBrk="0" fontAlgn="base" hangingPunct="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v"/>
              <a:defRPr/>
            </a:pPr>
            <a:r>
              <a:rPr lang="en-US" sz="2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Obtain from the DE website</a:t>
            </a:r>
          </a:p>
          <a:p>
            <a:pPr marL="457200" indent="-457200" eaLnBrk="0" fontAlgn="base" hangingPunct="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v"/>
              <a:defRPr/>
            </a:pPr>
            <a:r>
              <a:rPr lang="en-US" sz="2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Must be dated and signed</a:t>
            </a:r>
            <a:endParaRPr lang="en-US" sz="2400" dirty="0">
              <a:solidFill>
                <a:prstClr val="black"/>
              </a:solidFill>
              <a:latin typeface="Cooper Black" panose="0208090404030B0204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5382" y="5870727"/>
            <a:ext cx="916573" cy="916573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7076388" y="88330"/>
            <a:ext cx="3591612" cy="986327"/>
          </a:xfrm>
          <a:prstGeom prst="rect">
            <a:avLst/>
          </a:prstGeom>
        </p:spPr>
        <p:txBody>
          <a:bodyPr/>
          <a:lstStyle>
            <a:lvl1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dirty="0">
                <a:solidFill>
                  <a:prstClr val="white"/>
                </a:solidFill>
              </a:rPr>
              <a:t>TR-F-27A Chassis Card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2654" y="88329"/>
            <a:ext cx="4984820" cy="6431890"/>
          </a:xfrm>
          <a:prstGeom prst="rect">
            <a:avLst/>
          </a:prstGeom>
          <a:ln w="28575"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335463753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DOT Physical Forms</a:t>
            </a:r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05231" y="4009614"/>
            <a:ext cx="6140563" cy="1587318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5794" y="5146669"/>
            <a:ext cx="1386673" cy="13866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4437" t="23460" r="62995" b="5019"/>
          <a:stretch/>
        </p:blipFill>
        <p:spPr>
          <a:xfrm rot="21163918">
            <a:off x="2172270" y="1042364"/>
            <a:ext cx="4213781" cy="534158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10863" t="30825" r="59549" b="12338"/>
          <a:stretch/>
        </p:blipFill>
        <p:spPr>
          <a:xfrm rot="838539">
            <a:off x="3723747" y="1449908"/>
            <a:ext cx="5966523" cy="458457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6567427" y="1082077"/>
            <a:ext cx="4461032" cy="400110"/>
          </a:xfrm>
          <a:prstGeom prst="rect">
            <a:avLst/>
          </a:prstGeom>
          <a:solidFill>
            <a:schemeClr val="accent2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…… required use by April 20, 2016</a:t>
            </a:r>
          </a:p>
        </p:txBody>
      </p:sp>
    </p:spTree>
    <p:extLst>
      <p:ext uri="{BB962C8B-B14F-4D97-AF65-F5344CB8AC3E}">
        <p14:creationId xmlns:p14="http://schemas.microsoft.com/office/powerpoint/2010/main" val="3006669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5759694" y="23257"/>
            <a:ext cx="4908307" cy="556181"/>
          </a:xfrm>
          <a:prstGeom prst="rect">
            <a:avLst/>
          </a:prstGeom>
        </p:spPr>
        <p:txBody>
          <a:bodyPr/>
          <a:lstStyle>
            <a:lvl1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dirty="0">
                <a:solidFill>
                  <a:prstClr val="white"/>
                </a:solidFill>
              </a:rPr>
              <a:t>Accident Report Forms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7451" y="488389"/>
            <a:ext cx="4689434" cy="604438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1537" y="579438"/>
            <a:ext cx="4684618" cy="603817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4273" y="1203767"/>
            <a:ext cx="5523455" cy="4450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7678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Inspection Notification Process</a:t>
            </a:r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05231" y="4009614"/>
            <a:ext cx="6140563" cy="1587318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5871" y="5334560"/>
            <a:ext cx="1386673" cy="138667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95128" y="1321582"/>
            <a:ext cx="9845457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altLang="en-US" dirty="0">
                <a:solidFill>
                  <a:prstClr val="black"/>
                </a:solidFill>
              </a:rPr>
              <a:t>The full inspection schedule is sent to every district/RTA/entity approximately 2 weeks prior to each round of inspections – Jan &amp; July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altLang="en-US" dirty="0">
              <a:solidFill>
                <a:prstClr val="black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altLang="en-US" dirty="0">
                <a:solidFill>
                  <a:prstClr val="black"/>
                </a:solidFill>
              </a:rPr>
              <a:t> Individual notices are sent to every district/RTA/entity the month prior to their inspection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altLang="en-US" dirty="0">
              <a:solidFill>
                <a:prstClr val="black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altLang="en-US" dirty="0">
                <a:solidFill>
                  <a:prstClr val="black"/>
                </a:solidFill>
              </a:rPr>
              <a:t> Notice is sent to 2 people within the district for whom we have good contact information – typically the Superintendent &amp; Business Manager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altLang="en-US" dirty="0">
              <a:solidFill>
                <a:prstClr val="black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altLang="en-US" dirty="0">
                <a:solidFill>
                  <a:prstClr val="black"/>
                </a:solidFill>
              </a:rPr>
              <a:t>  Request them to forward info to the trans director when they receive it</a:t>
            </a:r>
          </a:p>
          <a:p>
            <a:endParaRPr lang="en-US" altLang="en-US" dirty="0">
              <a:solidFill>
                <a:prstClr val="black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altLang="en-US" dirty="0">
                <a:solidFill>
                  <a:prstClr val="black"/>
                </a:solidFill>
              </a:rPr>
              <a:t> If the inspection is in April: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altLang="en-US" dirty="0">
                <a:solidFill>
                  <a:prstClr val="black"/>
                </a:solidFill>
              </a:rPr>
              <a:t> </a:t>
            </a:r>
            <a:r>
              <a:rPr lang="en-US" altLang="en-US" i="1" dirty="0">
                <a:solidFill>
                  <a:prstClr val="black"/>
                </a:solidFill>
              </a:rPr>
              <a:t>Full inspection schedule will be sent in January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altLang="en-US" i="1" dirty="0">
                <a:solidFill>
                  <a:prstClr val="black"/>
                </a:solidFill>
              </a:rPr>
              <a:t> Individual notice will be sent in March</a:t>
            </a:r>
          </a:p>
          <a:p>
            <a:pPr lvl="1"/>
            <a:endParaRPr lang="en-US" altLang="en-US" i="1" dirty="0">
              <a:solidFill>
                <a:prstClr val="black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altLang="en-US" dirty="0">
                <a:solidFill>
                  <a:prstClr val="black"/>
                </a:solidFill>
              </a:rPr>
              <a:t>Inspection fee is $40 per vehicle per inspection</a:t>
            </a:r>
          </a:p>
          <a:p>
            <a:endParaRPr lang="en-US" altLang="en-US" dirty="0">
              <a:solidFill>
                <a:prstClr val="black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altLang="en-US" dirty="0">
                <a:solidFill>
                  <a:prstClr val="black"/>
                </a:solidFill>
              </a:rPr>
              <a:t> Schedule and inspection results are always available at our website </a:t>
            </a:r>
            <a:r>
              <a:rPr lang="en-US" altLang="en-US" dirty="0">
                <a:solidFill>
                  <a:prstClr val="black"/>
                </a:solidFill>
                <a:hlinkClick r:id="rId3"/>
              </a:rPr>
              <a:t>www.educateiowa.gov</a:t>
            </a:r>
            <a:r>
              <a:rPr lang="en-US" altLang="en-US" dirty="0">
                <a:solidFill>
                  <a:prstClr val="black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615942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803" y="5518664"/>
            <a:ext cx="1435884" cy="96697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7378" y="1"/>
            <a:ext cx="8835089" cy="1166191"/>
          </a:xfrm>
        </p:spPr>
        <p:txBody>
          <a:bodyPr/>
          <a:lstStyle/>
          <a:p>
            <a:r>
              <a:rPr lang="en-US" dirty="0" smtClean="0"/>
              <a:t>Statewide Stop-arm Violation Survey Stats</a:t>
            </a:r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05231" y="4009614"/>
            <a:ext cx="6140563" cy="1587318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5806" y="5518796"/>
            <a:ext cx="1001414" cy="1001414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/>
          </p:nvPr>
        </p:nvGraphicFramePr>
        <p:xfrm>
          <a:off x="2282241" y="1312424"/>
          <a:ext cx="7786541" cy="420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57308"/>
                <a:gridCol w="1557308"/>
                <a:gridCol w="1721029"/>
                <a:gridCol w="1393588"/>
                <a:gridCol w="1557308"/>
              </a:tblGrid>
              <a:tr h="634192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YEAR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# STATES*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# IOWA DRIVERS &amp; DISTRICTS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#</a:t>
                      </a:r>
                      <a:r>
                        <a:rPr lang="en-US" baseline="0" dirty="0" smtClean="0"/>
                        <a:t> PASSES IN IOWA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PROJECTED</a:t>
                      </a:r>
                    </a:p>
                    <a:p>
                      <a:pPr algn="ctr"/>
                      <a:r>
                        <a:rPr lang="en-US" dirty="0" smtClean="0"/>
                        <a:t>100% IOWA PARTICIPATION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2011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2295 drivers 38%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393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1034 daily</a:t>
                      </a:r>
                    </a:p>
                    <a:p>
                      <a:r>
                        <a:rPr lang="en-US" baseline="0" dirty="0" smtClean="0"/>
                        <a:t>186,120 yearly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2012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2221 drivers 37%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243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656 daily</a:t>
                      </a:r>
                    </a:p>
                    <a:p>
                      <a:r>
                        <a:rPr lang="en-US" dirty="0" smtClean="0"/>
                        <a:t>118,080 yearly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2013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1596 drivers 27%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180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666 daily</a:t>
                      </a:r>
                    </a:p>
                    <a:p>
                      <a:r>
                        <a:rPr lang="en-US" dirty="0" smtClean="0"/>
                        <a:t>119,880 yearly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2014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1590 drivers 26%</a:t>
                      </a:r>
                    </a:p>
                    <a:p>
                      <a:r>
                        <a:rPr lang="en-US" dirty="0" smtClean="0"/>
                        <a:t>119 districts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198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761 daily</a:t>
                      </a:r>
                    </a:p>
                    <a:p>
                      <a:r>
                        <a:rPr lang="en-US" dirty="0" smtClean="0"/>
                        <a:t>136,980 yearly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2015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1278 drivers 21%</a:t>
                      </a:r>
                    </a:p>
                    <a:p>
                      <a:r>
                        <a:rPr lang="en-US" dirty="0" smtClean="0"/>
                        <a:t>92 districts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187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890 daily</a:t>
                      </a:r>
                    </a:p>
                    <a:p>
                      <a:r>
                        <a:rPr lang="en-US" dirty="0" smtClean="0"/>
                        <a:t>160,200 yearly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2016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33 plus DC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1246 drivers 21%</a:t>
                      </a:r>
                    </a:p>
                    <a:p>
                      <a:r>
                        <a:rPr lang="en-US" dirty="0" smtClean="0"/>
                        <a:t>98 districts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165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786 daily</a:t>
                      </a:r>
                    </a:p>
                    <a:p>
                      <a:r>
                        <a:rPr lang="en-US" dirty="0" smtClean="0"/>
                        <a:t>141,480 yearly</a:t>
                      </a:r>
                      <a:endParaRPr lang="en-US" dirty="0"/>
                    </a:p>
                  </a:txBody>
                  <a:tcPr/>
                </a:tc>
              </a:tr>
              <a:tr h="458719">
                <a:tc gridSpan="5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All numbers and percentages are approximations</a:t>
                      </a:r>
                      <a:r>
                        <a:rPr lang="en-US" baseline="0" dirty="0" smtClean="0"/>
                        <a:t> only, based on non-scientific survey results.</a:t>
                      </a:r>
                    </a:p>
                    <a:p>
                      <a:pPr algn="ctr"/>
                      <a:r>
                        <a:rPr lang="en-US" sz="1200" baseline="0" dirty="0" smtClean="0"/>
                        <a:t>* In association with NASDPTS (National Association of State Directors of Pupil Transportation Services)</a:t>
                      </a:r>
                      <a:endParaRPr lang="en-US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684559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TRANSPORTATION DIRECTOR TRAINING - Online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738850" y="1859047"/>
            <a:ext cx="8926331" cy="397031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altLang="en-US" sz="2800" dirty="0">
                <a:solidFill>
                  <a:prstClr val="black"/>
                </a:solidFill>
              </a:rPr>
              <a:t> Working with the local AEA (Area Education Agency)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altLang="en-US" sz="2800" dirty="0">
              <a:solidFill>
                <a:prstClr val="black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altLang="en-US" sz="2800" dirty="0">
                <a:solidFill>
                  <a:prstClr val="black"/>
                </a:solidFill>
              </a:rPr>
              <a:t> Will be online for transportation directors only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altLang="en-US" sz="2800" dirty="0">
              <a:solidFill>
                <a:prstClr val="black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altLang="en-US" sz="2800" dirty="0">
                <a:solidFill>
                  <a:prstClr val="black"/>
                </a:solidFill>
              </a:rPr>
              <a:t> No requirement at this time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altLang="en-US" sz="2800" dirty="0">
              <a:solidFill>
                <a:prstClr val="black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altLang="en-US" sz="2800" dirty="0">
                <a:solidFill>
                  <a:prstClr val="black"/>
                </a:solidFill>
              </a:rPr>
              <a:t> Will be no fee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altLang="en-US" sz="2800" dirty="0">
              <a:solidFill>
                <a:prstClr val="black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altLang="en-US" sz="2800" dirty="0">
                <a:solidFill>
                  <a:prstClr val="black"/>
                </a:solidFill>
              </a:rPr>
              <a:t> Projected launch – late spring 2017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7897" y="4779698"/>
            <a:ext cx="1808991" cy="1808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340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05000" y="1719071"/>
            <a:ext cx="8407893" cy="4672493"/>
          </a:xfrm>
        </p:spPr>
        <p:txBody>
          <a:bodyPr/>
          <a:lstStyle/>
          <a:p>
            <a:pPr marL="365760" lvl="1" indent="0">
              <a:buNone/>
            </a:pPr>
            <a:r>
              <a:rPr lang="en-US" sz="1600" dirty="0"/>
              <a:t>Resource Guide for 1 CCR 301-26 Colorado Rules for the Operation, Maintenance and Inspection of School Transportation Vehicles</a:t>
            </a:r>
          </a:p>
          <a:p>
            <a:pPr marL="365760" lvl="1" indent="0">
              <a:buNone/>
            </a:pPr>
            <a:endParaRPr lang="en-US" sz="1600" dirty="0"/>
          </a:p>
          <a:p>
            <a:pPr marL="365760" lvl="1" indent="0">
              <a:buNone/>
            </a:pPr>
            <a:r>
              <a:rPr lang="en-US" sz="1600" dirty="0"/>
              <a:t>School Bus, Multifunction, and Motor Coach Operator Guide</a:t>
            </a:r>
          </a:p>
          <a:p>
            <a:pPr marL="365760" lvl="1" indent="0">
              <a:buNone/>
            </a:pPr>
            <a:endParaRPr lang="en-US" sz="1600" dirty="0"/>
          </a:p>
          <a:p>
            <a:pPr marL="365760" lvl="1" indent="0">
              <a:buNone/>
            </a:pPr>
            <a:r>
              <a:rPr lang="en-US" sz="1600" dirty="0"/>
              <a:t>Type A, Multifunction, and Small Vehicle </a:t>
            </a:r>
            <a:r>
              <a:rPr lang="en-US" sz="1600" dirty="0">
                <a:solidFill>
                  <a:srgbClr val="0070C0"/>
                </a:solidFill>
              </a:rPr>
              <a:t>Route</a:t>
            </a:r>
            <a:r>
              <a:rPr lang="en-US" sz="1600" dirty="0"/>
              <a:t> Operator Guide</a:t>
            </a:r>
          </a:p>
          <a:p>
            <a:pPr marL="365760" lvl="1" indent="0">
              <a:buNone/>
            </a:pPr>
            <a:endParaRPr lang="en-US" sz="1600" dirty="0"/>
          </a:p>
          <a:p>
            <a:pPr marL="365760" lvl="1" indent="0">
              <a:buNone/>
            </a:pPr>
            <a:r>
              <a:rPr lang="en-US" sz="1600" dirty="0"/>
              <a:t>Type A, Multifunction, and Small Vehicle Operator Guide</a:t>
            </a:r>
          </a:p>
          <a:p>
            <a:pPr marL="365760" lvl="1" indent="0">
              <a:buNone/>
            </a:pPr>
            <a:endParaRPr lang="en-US" sz="1600" dirty="0"/>
          </a:p>
          <a:p>
            <a:pPr marL="365760" lvl="1" indent="0">
              <a:buNone/>
            </a:pPr>
            <a:r>
              <a:rPr lang="en-US" sz="1600" dirty="0"/>
              <a:t>School Transportation Technicians Annual Inspection Guide</a:t>
            </a:r>
          </a:p>
          <a:p>
            <a:pPr marL="365760" lvl="1" indent="0">
              <a:buNone/>
            </a:pPr>
            <a:endParaRPr lang="en-US" sz="1600" dirty="0"/>
          </a:p>
          <a:p>
            <a:pPr marL="365760" lvl="1" indent="0">
              <a:buNone/>
            </a:pPr>
            <a:r>
              <a:rPr lang="en-US" sz="1600" dirty="0"/>
              <a:t>Operators License and Training Matrix</a:t>
            </a:r>
          </a:p>
          <a:p>
            <a:pPr marL="365760" lvl="1" indent="0">
              <a:buNone/>
            </a:pPr>
            <a:endParaRPr lang="en-US" sz="1600" dirty="0"/>
          </a:p>
          <a:p>
            <a:pPr marL="365760" lvl="1" indent="0">
              <a:buNone/>
            </a:pPr>
            <a:r>
              <a:rPr lang="en-US" sz="1600" dirty="0"/>
              <a:t>Streaming Online Videos – Free of cost to districts ( over 600, not all school bus related)</a:t>
            </a:r>
          </a:p>
          <a:p>
            <a:pPr marL="365760" lvl="1" indent="0">
              <a:buNone/>
            </a:pPr>
            <a:r>
              <a:rPr lang="en-US" dirty="0" smtClean="0"/>
              <a:t>       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in 2016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fld id="{757A2F4E-5D54-B04B-91BD-7E78EE1FE9FD}" type="slidenum">
              <a:rPr lang="en-US" smtClean="0"/>
              <a:pPr/>
              <a:t>4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181713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And Finally……………..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673857" y="2617941"/>
            <a:ext cx="905631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en-US" sz="3200" dirty="0">
                <a:solidFill>
                  <a:prstClr val="black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Be decisive.  Right or wrong, make a decision.  The road of life is paved with flat squirrels who couldn’t make a decision.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defTabSz="457200"/>
            <a:r>
              <a:rPr lang="en-US" sz="3200" b="1" dirty="0">
                <a:solidFill>
                  <a:prstClr val="black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~ Anonymous</a:t>
            </a:r>
            <a:endParaRPr lang="en-US" sz="3200" dirty="0">
              <a:solidFill>
                <a:prstClr val="black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7897" y="4779698"/>
            <a:ext cx="1808991" cy="1808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161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9600" dirty="0" smtClean="0"/>
              <a:t>Kansas</a:t>
            </a:r>
            <a:endParaRPr lang="en-US" sz="9600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26979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946402" y="1905000"/>
            <a:ext cx="9245599" cy="2336800"/>
          </a:xfrm>
        </p:spPr>
        <p:txBody>
          <a:bodyPr/>
          <a:lstStyle/>
          <a:p>
            <a:r>
              <a:rPr lang="en-US" dirty="0" smtClean="0"/>
              <a:t>2016 NASDPTS Conference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Kansas State Director Report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3633393" y="4749800"/>
            <a:ext cx="8534416" cy="965200"/>
          </a:xfrm>
        </p:spPr>
        <p:txBody>
          <a:bodyPr/>
          <a:lstStyle/>
          <a:p>
            <a:r>
              <a:rPr lang="en-US" dirty="0" smtClean="0"/>
              <a:t>Keith Dreiling, State Director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05257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Transportation Meetings in September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801" y="1287538"/>
            <a:ext cx="5719817" cy="312964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22400" y="4417182"/>
            <a:ext cx="9753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prstClr val="black"/>
                </a:solidFill>
              </a:rPr>
              <a:t>Safety Review Audit Preparation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prstClr val="black"/>
                </a:solidFill>
              </a:rPr>
              <a:t>Transportation Changes, Information &amp; Issues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prstClr val="black"/>
                </a:solidFill>
              </a:rPr>
              <a:t>Encourages networking with neighboring districts</a:t>
            </a:r>
          </a:p>
          <a:p>
            <a:endParaRPr lang="en-US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131828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&amp; Present Initiatives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609600" y="1701800"/>
            <a:ext cx="10566400" cy="3759200"/>
          </a:xfrm>
        </p:spPr>
        <p:txBody>
          <a:bodyPr>
            <a:normAutofit lnSpcReduction="10000"/>
          </a:bodyPr>
          <a:lstStyle/>
          <a:p>
            <a:pPr marL="457189" indent="-457189">
              <a:buFont typeface="Arial" panose="020B0604020202020204" pitchFamily="34" charset="0"/>
              <a:buChar char="•"/>
            </a:pPr>
            <a:r>
              <a:rPr lang="en-US" dirty="0" smtClean="0"/>
              <a:t>Bus Purchasing Program</a:t>
            </a:r>
          </a:p>
          <a:p>
            <a:pPr marL="457189" indent="-457189">
              <a:buFont typeface="Arial" panose="020B0604020202020204" pitchFamily="34" charset="0"/>
              <a:buChar char="•"/>
            </a:pPr>
            <a:r>
              <a:rPr lang="en-US" dirty="0" smtClean="0"/>
              <a:t>Transportation Basics Workshop for </a:t>
            </a:r>
            <a:br>
              <a:rPr lang="en-US" dirty="0" smtClean="0"/>
            </a:br>
            <a:r>
              <a:rPr lang="en-US" dirty="0" smtClean="0"/>
              <a:t>New Transportation Directors</a:t>
            </a:r>
          </a:p>
          <a:p>
            <a:pPr marL="457189" indent="-457189">
              <a:buFont typeface="Arial" panose="020B0604020202020204" pitchFamily="34" charset="0"/>
              <a:buChar char="•"/>
            </a:pPr>
            <a:r>
              <a:rPr lang="en-US" dirty="0" smtClean="0"/>
              <a:t>Mechanic Workshops</a:t>
            </a:r>
          </a:p>
          <a:p>
            <a:pPr marL="457189" indent="-457189">
              <a:buFont typeface="Arial" panose="020B0604020202020204" pitchFamily="34" charset="0"/>
              <a:buChar char="•"/>
            </a:pPr>
            <a:r>
              <a:rPr lang="en-US" dirty="0" smtClean="0"/>
              <a:t>Partnering with KHP Drug Experts to offer federally </a:t>
            </a:r>
            <a:br>
              <a:rPr lang="en-US" dirty="0" smtClean="0"/>
            </a:br>
            <a:r>
              <a:rPr lang="en-US" dirty="0" smtClean="0"/>
              <a:t>mandated reasonable suspicion training.</a:t>
            </a:r>
          </a:p>
          <a:p>
            <a:pPr marL="457189" indent="-457189">
              <a:buFont typeface="Arial" panose="020B0604020202020204" pitchFamily="34" charset="0"/>
              <a:buChar char="•"/>
            </a:pPr>
            <a:r>
              <a:rPr lang="en-US" dirty="0" smtClean="0"/>
              <a:t>Moodle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148579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Statistics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620000" y="5664201"/>
            <a:ext cx="4165600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67" dirty="0">
                <a:solidFill>
                  <a:prstClr val="black"/>
                </a:solidFill>
              </a:rPr>
              <a:t>Source KSDE 2015-16 18 E Report </a:t>
            </a: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/>
          </p:nvPr>
        </p:nvGraphicFramePr>
        <p:xfrm>
          <a:off x="609600" y="2311400"/>
          <a:ext cx="10769600" cy="2438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00363">
                  <a:extLst>
                    <a:ext uri="{9D8B030D-6E8A-4147-A177-3AD203B41FA5}">
                      <a16:colId xmlns:a16="http://schemas.microsoft.com/office/drawing/2014/main" xmlns="" val="451155143"/>
                    </a:ext>
                  </a:extLst>
                </a:gridCol>
                <a:gridCol w="7469237">
                  <a:extLst>
                    <a:ext uri="{9D8B030D-6E8A-4147-A177-3AD203B41FA5}">
                      <a16:colId xmlns:a16="http://schemas.microsoft.com/office/drawing/2014/main" xmlns="" val="1820346211"/>
                    </a:ext>
                  </a:extLst>
                </a:gridCol>
              </a:tblGrid>
              <a:tr h="609600">
                <a:tc>
                  <a:txBody>
                    <a:bodyPr/>
                    <a:lstStyle/>
                    <a:p>
                      <a:pPr algn="r"/>
                      <a:r>
                        <a:rPr lang="en-US" sz="3200" b="0" dirty="0" smtClean="0">
                          <a:solidFill>
                            <a:schemeClr val="tx1"/>
                          </a:solidFill>
                        </a:rPr>
                        <a:t>68,052,097</a:t>
                      </a:r>
                      <a:endParaRPr lang="en-US" sz="3200" b="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b="0" dirty="0" smtClean="0">
                          <a:solidFill>
                            <a:schemeClr val="tx1"/>
                          </a:solidFill>
                        </a:rPr>
                        <a:t>Miles traveled transporting students</a:t>
                      </a:r>
                      <a:endParaRPr lang="en-US" sz="3200" b="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02746159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algn="r"/>
                      <a:r>
                        <a:rPr lang="en-US" sz="3200" b="0" dirty="0" smtClean="0">
                          <a:solidFill>
                            <a:schemeClr val="tx1"/>
                          </a:solidFill>
                        </a:rPr>
                        <a:t> 228,198 </a:t>
                      </a:r>
                      <a:endParaRPr lang="en-US" sz="3200" b="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b="0" dirty="0" smtClean="0">
                          <a:solidFill>
                            <a:schemeClr val="tx1"/>
                          </a:solidFill>
                        </a:rPr>
                        <a:t>Pre K-12 students transported daily</a:t>
                      </a:r>
                      <a:endParaRPr lang="en-US" sz="3200" b="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549401333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algn="r"/>
                      <a:r>
                        <a:rPr lang="en-US" sz="3200" b="0" dirty="0" smtClean="0">
                          <a:solidFill>
                            <a:schemeClr val="tx1"/>
                          </a:solidFill>
                        </a:rPr>
                        <a:t> 4,107 </a:t>
                      </a:r>
                      <a:endParaRPr lang="en-US" sz="3200" b="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b="0" dirty="0" smtClean="0">
                          <a:solidFill>
                            <a:schemeClr val="tx1"/>
                          </a:solidFill>
                        </a:rPr>
                        <a:t>CDL School Bus Route Drivers</a:t>
                      </a:r>
                      <a:endParaRPr lang="en-US" sz="3200" b="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359128490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algn="r"/>
                      <a:r>
                        <a:rPr lang="en-US" sz="3200" b="0" dirty="0" smtClean="0">
                          <a:solidFill>
                            <a:schemeClr val="tx1"/>
                          </a:solidFill>
                        </a:rPr>
                        <a:t>286</a:t>
                      </a:r>
                      <a:endParaRPr lang="en-US" sz="3200" b="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b="0" dirty="0" smtClean="0">
                          <a:solidFill>
                            <a:schemeClr val="tx1"/>
                          </a:solidFill>
                        </a:rPr>
                        <a:t>School Districts</a:t>
                      </a:r>
                      <a:endParaRPr lang="en-US" sz="3200" b="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9783570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3425339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Major Concern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711200" y="2921000"/>
            <a:ext cx="9652000" cy="914400"/>
          </a:xfrm>
        </p:spPr>
        <p:txBody>
          <a:bodyPr/>
          <a:lstStyle/>
          <a:p>
            <a:r>
              <a:rPr lang="en-US" dirty="0" smtClean="0"/>
              <a:t>School Bus Driver Recruitment and Retention</a:t>
            </a:r>
          </a:p>
        </p:txBody>
      </p:sp>
    </p:spTree>
    <p:extLst>
      <p:ext uri="{BB962C8B-B14F-4D97-AF65-F5344CB8AC3E}">
        <p14:creationId xmlns:p14="http://schemas.microsoft.com/office/powerpoint/2010/main" val="88809322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3860800" y="177801"/>
            <a:ext cx="8128000" cy="1020761"/>
          </a:xfrm>
        </p:spPr>
        <p:txBody>
          <a:bodyPr/>
          <a:lstStyle/>
          <a:p>
            <a:r>
              <a:rPr lang="en-US" dirty="0" smtClean="0"/>
              <a:t>Thank you.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4165600" y="1295401"/>
            <a:ext cx="59944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</a:rPr>
              <a:t>Keith Dreiling, State Director</a:t>
            </a:r>
          </a:p>
          <a:p>
            <a:r>
              <a:rPr lang="en-US" sz="2400" dirty="0">
                <a:solidFill>
                  <a:prstClr val="black"/>
                </a:solidFill>
              </a:rPr>
              <a:t>785-296-4567</a:t>
            </a:r>
          </a:p>
          <a:p>
            <a:r>
              <a:rPr lang="en-US" sz="2400" dirty="0">
                <a:solidFill>
                  <a:prstClr val="black"/>
                </a:solidFill>
                <a:hlinkClick r:id="rId2"/>
              </a:rPr>
              <a:t>kdreiling@ksde.org</a:t>
            </a:r>
            <a:endParaRPr lang="en-US" sz="2400" dirty="0">
              <a:solidFill>
                <a:prstClr val="black"/>
              </a:solidFill>
            </a:endParaRPr>
          </a:p>
          <a:p>
            <a:endParaRPr lang="en-US" sz="2400" dirty="0">
              <a:solidFill>
                <a:prstClr val="black"/>
              </a:solidFill>
            </a:endParaRPr>
          </a:p>
          <a:p>
            <a:r>
              <a:rPr lang="en-US" sz="2400" dirty="0">
                <a:solidFill>
                  <a:prstClr val="black"/>
                </a:solidFill>
              </a:rPr>
              <a:t>Dennis Tate, Assistant State Director</a:t>
            </a:r>
          </a:p>
          <a:p>
            <a:r>
              <a:rPr lang="en-US" sz="2400" dirty="0">
                <a:solidFill>
                  <a:prstClr val="black"/>
                </a:solidFill>
              </a:rPr>
              <a:t>785-296-4545</a:t>
            </a:r>
          </a:p>
          <a:p>
            <a:r>
              <a:rPr lang="en-US" sz="2400" dirty="0">
                <a:solidFill>
                  <a:prstClr val="black"/>
                </a:solidFill>
                <a:hlinkClick r:id="rId3"/>
              </a:rPr>
              <a:t>dtate@ksde.org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</a:p>
          <a:p>
            <a:endParaRPr lang="en-US" sz="2400" dirty="0">
              <a:solidFill>
                <a:prstClr val="black"/>
              </a:solidFill>
            </a:endParaRPr>
          </a:p>
          <a:p>
            <a:r>
              <a:rPr lang="en-US" sz="2400" dirty="0">
                <a:solidFill>
                  <a:prstClr val="black"/>
                </a:solidFill>
              </a:rPr>
              <a:t>School Bus Safety Unit</a:t>
            </a:r>
          </a:p>
          <a:p>
            <a:r>
              <a:rPr lang="en-US" sz="2400" dirty="0">
                <a:solidFill>
                  <a:prstClr val="black"/>
                </a:solidFill>
              </a:rPr>
              <a:t>Kansas State Department of Education</a:t>
            </a:r>
          </a:p>
          <a:p>
            <a:r>
              <a:rPr lang="en-US" sz="2400" dirty="0">
                <a:solidFill>
                  <a:prstClr val="black"/>
                </a:solidFill>
              </a:rPr>
              <a:t>900 SW Jackson Street</a:t>
            </a:r>
          </a:p>
          <a:p>
            <a:r>
              <a:rPr lang="en-US" sz="2400" dirty="0">
                <a:solidFill>
                  <a:prstClr val="black"/>
                </a:solidFill>
              </a:rPr>
              <a:t>Topeka, Kansas 66612</a:t>
            </a:r>
          </a:p>
          <a:p>
            <a:endParaRPr lang="en-US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835593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9600" dirty="0" smtClean="0"/>
              <a:t>Kentucky</a:t>
            </a:r>
            <a:endParaRPr lang="en-US" sz="9600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69567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State of Transportation From Kentucky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Elisa Hanley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63505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Each district has a CDE representative go to their transportation department every 2 years at a minimum, every 4 years for approximately 16 of our largest districts, to review and determine if the district is in compliance with CDE Rules.</a:t>
            </a:r>
          </a:p>
          <a:p>
            <a:r>
              <a:rPr lang="en-US" dirty="0" smtClean="0"/>
              <a:t>CDE staff alternate review procedures every 2 years – one year will be a review of garage/vehicle maintenance documentation and procedures, then 2 years following that CDE staff will review operator training, operations and driver qualification files.</a:t>
            </a:r>
          </a:p>
          <a:p>
            <a:r>
              <a:rPr lang="en-US" dirty="0" smtClean="0"/>
              <a:t>Every 4 years large districts will have their entire transportation operations reviewed by both CDE staff.</a:t>
            </a:r>
            <a:endParaRPr lang="en-US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School Transportation Administrative Review (STAR)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fld id="{757A2F4E-5D54-B04B-91BD-7E78EE1FE9FD}" type="slidenum">
              <a:rPr lang="en-US" smtClean="0"/>
              <a:pPr/>
              <a:t>5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164632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Key Statistics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9,855 Buses as of 12/31/15</a:t>
            </a:r>
          </a:p>
          <a:p>
            <a:r>
              <a:rPr lang="en-US" dirty="0" smtClean="0"/>
              <a:t>639 Certified Driver Trainers</a:t>
            </a:r>
          </a:p>
          <a:p>
            <a:r>
              <a:rPr lang="en-US" dirty="0" smtClean="0"/>
              <a:t>648 Certified School Bus Inspectors</a:t>
            </a:r>
          </a:p>
          <a:p>
            <a:r>
              <a:rPr lang="en-US" dirty="0" smtClean="0"/>
              <a:t>10,240 School Bus Drivers</a:t>
            </a:r>
          </a:p>
          <a:p>
            <a:r>
              <a:rPr lang="en-US" dirty="0" smtClean="0"/>
              <a:t>110,264,886 Miles Travels Last School Year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838714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Funding- SEEK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Funding is provided by the legislature. </a:t>
            </a:r>
          </a:p>
          <a:p>
            <a:r>
              <a:rPr lang="en-US" dirty="0"/>
              <a:t>The Support Education Excellence in Kentucky (SEEK) funding formula includes funds for pupil transportation to and from </a:t>
            </a:r>
            <a:r>
              <a:rPr lang="en-US" dirty="0" smtClean="0"/>
              <a:t>school</a:t>
            </a:r>
          </a:p>
          <a:p>
            <a:r>
              <a:rPr lang="en-US" dirty="0" smtClean="0"/>
              <a:t>The </a:t>
            </a:r>
            <a:r>
              <a:rPr lang="en-US" dirty="0"/>
              <a:t>annual tentative transportation calculation uses prior year district transportation costs and pupil density figures to determine average costs for districts of similar pupil </a:t>
            </a:r>
            <a:r>
              <a:rPr lang="en-US" dirty="0" smtClean="0"/>
              <a:t>density</a:t>
            </a:r>
          </a:p>
          <a:p>
            <a:r>
              <a:rPr lang="en-US" dirty="0" smtClean="0"/>
              <a:t>Last year SEEK funded approximately 58% of the actual cost.</a:t>
            </a:r>
          </a:p>
        </p:txBody>
      </p:sp>
    </p:spTree>
    <p:extLst>
      <p:ext uri="{BB962C8B-B14F-4D97-AF65-F5344CB8AC3E}">
        <p14:creationId xmlns:p14="http://schemas.microsoft.com/office/powerpoint/2010/main" val="297196912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Initiatives and Priorities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555786" y="1216152"/>
            <a:ext cx="9188715" cy="5458623"/>
          </a:xfrm>
        </p:spPr>
        <p:txBody>
          <a:bodyPr>
            <a:normAutofit/>
          </a:bodyPr>
          <a:lstStyle/>
          <a:p>
            <a:r>
              <a:rPr lang="en-US" dirty="0" smtClean="0"/>
              <a:t>Looking for a program that will house all certifications and inspections for drivers, technicians and school buses electronically</a:t>
            </a:r>
          </a:p>
          <a:p>
            <a:r>
              <a:rPr lang="en-US" dirty="0"/>
              <a:t>Updating </a:t>
            </a:r>
            <a:r>
              <a:rPr lang="en-US" dirty="0" smtClean="0"/>
              <a:t>state board regulations and training manuals</a:t>
            </a:r>
          </a:p>
          <a:p>
            <a:r>
              <a:rPr lang="en-US" dirty="0" smtClean="0"/>
              <a:t>Trying to reach out to local law enforcement to assist with stop arm violations</a:t>
            </a:r>
          </a:p>
          <a:p>
            <a:pPr lvl="1"/>
            <a:r>
              <a:rPr lang="en-US" dirty="0" smtClean="0"/>
              <a:t>Currently have a judge and a state representative as bus drivers</a:t>
            </a:r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004036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5786" y="257025"/>
            <a:ext cx="8596668" cy="822132"/>
          </a:xfrm>
        </p:spPr>
        <p:txBody>
          <a:bodyPr>
            <a:normAutofit fontScale="90000"/>
          </a:bodyPr>
          <a:lstStyle/>
          <a:p>
            <a:r>
              <a:rPr lang="en-US" dirty="0"/>
              <a:t>Bus </a:t>
            </a:r>
            <a:r>
              <a:rPr lang="en-US" dirty="0" smtClean="0"/>
              <a:t>Safety and Stop Arm Violations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555786" y="1079157"/>
            <a:ext cx="9188715" cy="4901324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45 billboards placed by Kentucky Department of Education regarding stop arm violations</a:t>
            </a:r>
          </a:p>
          <a:p>
            <a:r>
              <a:rPr lang="en-US" dirty="0" smtClean="0"/>
              <a:t>School Bus Safety Pledge cards handed out to students, teachers, parents, community</a:t>
            </a:r>
          </a:p>
          <a:p>
            <a:r>
              <a:rPr lang="en-US" dirty="0" smtClean="0"/>
              <a:t>Coloring Pages regarding bus safety </a:t>
            </a:r>
          </a:p>
          <a:p>
            <a:r>
              <a:rPr lang="en-US" dirty="0" smtClean="0"/>
              <a:t>Overall </a:t>
            </a:r>
            <a:r>
              <a:rPr lang="en-US" dirty="0"/>
              <a:t>state wide, for 2015, only 220 people were </a:t>
            </a:r>
            <a:r>
              <a:rPr lang="en-US" dirty="0" smtClean="0"/>
              <a:t>ticketed for stop arm violations</a:t>
            </a:r>
          </a:p>
          <a:p>
            <a:r>
              <a:rPr lang="en-US" dirty="0" smtClean="0"/>
              <a:t>Of the 220, 107 of the tickets (47%) were dismissed.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331813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Recruiting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1889" y="535026"/>
            <a:ext cx="5992770" cy="1744587"/>
          </a:xfrm>
        </p:spPr>
      </p:pic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555786" y="2364259"/>
            <a:ext cx="9189576" cy="4493741"/>
          </a:xfrm>
        </p:spPr>
        <p:txBody>
          <a:bodyPr>
            <a:normAutofit fontScale="25000" lnSpcReduction="20000"/>
          </a:bodyPr>
          <a:lstStyle/>
          <a:p>
            <a:r>
              <a:rPr lang="en-US" sz="8000" dirty="0" smtClean="0"/>
              <a:t>A 10.5</a:t>
            </a:r>
            <a:r>
              <a:rPr lang="en-US" sz="8000" dirty="0"/>
              <a:t>’ x 36’ media board </a:t>
            </a:r>
            <a:r>
              <a:rPr lang="en-US" sz="8000" dirty="0" smtClean="0"/>
              <a:t>with </a:t>
            </a:r>
            <a:r>
              <a:rPr lang="en-US" sz="8000" dirty="0"/>
              <a:t>a traffic count of about 20,000 cars per </a:t>
            </a:r>
            <a:r>
              <a:rPr lang="en-US" sz="8000" dirty="0" smtClean="0"/>
              <a:t>day, potential </a:t>
            </a:r>
            <a:r>
              <a:rPr lang="en-US" sz="8000" dirty="0"/>
              <a:t>exposure of about 600,000 vehicles (20,000 per day times 30 days).  </a:t>
            </a:r>
          </a:p>
          <a:p>
            <a:r>
              <a:rPr lang="en-US" sz="8000" dirty="0" smtClean="0"/>
              <a:t>First </a:t>
            </a:r>
            <a:r>
              <a:rPr lang="en-US" sz="8000"/>
              <a:t>10 </a:t>
            </a:r>
            <a:r>
              <a:rPr lang="en-US" sz="8000" smtClean="0"/>
              <a:t>days - </a:t>
            </a:r>
            <a:r>
              <a:rPr lang="en-US" sz="8000" dirty="0" smtClean="0"/>
              <a:t>8 </a:t>
            </a:r>
            <a:r>
              <a:rPr lang="en-US" sz="8000" dirty="0"/>
              <a:t>potential bus drivers enrolled </a:t>
            </a:r>
            <a:r>
              <a:rPr lang="en-US" sz="8000" dirty="0" smtClean="0"/>
              <a:t>the CDL </a:t>
            </a:r>
            <a:r>
              <a:rPr lang="en-US" sz="8000" dirty="0"/>
              <a:t>class.  </a:t>
            </a:r>
          </a:p>
          <a:p>
            <a:r>
              <a:rPr lang="en-US" sz="8000" dirty="0" smtClean="0"/>
              <a:t>Went to </a:t>
            </a:r>
            <a:r>
              <a:rPr lang="en-US" sz="8000" dirty="0"/>
              <a:t>every school in </a:t>
            </a:r>
            <a:r>
              <a:rPr lang="en-US" sz="8000" dirty="0" smtClean="0"/>
              <a:t>the district (15) during </a:t>
            </a:r>
            <a:r>
              <a:rPr lang="en-US" sz="8000" dirty="0"/>
              <a:t>the Return-to-School Open Houses.  </a:t>
            </a:r>
            <a:r>
              <a:rPr lang="en-US" sz="8000" dirty="0" smtClean="0"/>
              <a:t>Passed </a:t>
            </a:r>
            <a:r>
              <a:rPr lang="en-US" sz="8000" dirty="0"/>
              <a:t>out </a:t>
            </a:r>
            <a:r>
              <a:rPr lang="en-US" sz="8000" dirty="0" smtClean="0"/>
              <a:t>4500 recruitment flyers to interested parents during </a:t>
            </a:r>
            <a:r>
              <a:rPr lang="en-US" sz="8000" dirty="0"/>
              <a:t>Open Houses.  </a:t>
            </a:r>
            <a:endParaRPr lang="en-US" sz="8000" dirty="0" smtClean="0"/>
          </a:p>
          <a:p>
            <a:r>
              <a:rPr lang="en-US" sz="8000" dirty="0" smtClean="0"/>
              <a:t>Two elementary schools sent </a:t>
            </a:r>
            <a:r>
              <a:rPr lang="en-US" sz="8000" dirty="0"/>
              <a:t>the recruitment flyer </a:t>
            </a:r>
            <a:r>
              <a:rPr lang="en-US" sz="8000" dirty="0" smtClean="0"/>
              <a:t>with </a:t>
            </a:r>
            <a:r>
              <a:rPr lang="en-US" sz="8000" dirty="0"/>
              <a:t>their parent package.  </a:t>
            </a:r>
            <a:endParaRPr lang="en-US" sz="8000" dirty="0" smtClean="0"/>
          </a:p>
          <a:p>
            <a:r>
              <a:rPr lang="en-US" sz="8000" dirty="0" smtClean="0"/>
              <a:t>Printing </a:t>
            </a:r>
            <a:r>
              <a:rPr lang="en-US" sz="8000" dirty="0"/>
              <a:t>investment </a:t>
            </a:r>
            <a:r>
              <a:rPr lang="en-US" sz="8000" dirty="0" smtClean="0"/>
              <a:t>under </a:t>
            </a:r>
            <a:r>
              <a:rPr lang="en-US" sz="8000" dirty="0"/>
              <a:t>$</a:t>
            </a:r>
            <a:r>
              <a:rPr lang="en-US" sz="8000" dirty="0" smtClean="0"/>
              <a:t>800.00</a:t>
            </a:r>
          </a:p>
          <a:p>
            <a:r>
              <a:rPr lang="en-US" sz="8000" dirty="0" smtClean="0"/>
              <a:t>Parked a bus at </a:t>
            </a:r>
            <a:r>
              <a:rPr lang="en-US" sz="8000" dirty="0"/>
              <a:t>strategic sites </a:t>
            </a:r>
            <a:r>
              <a:rPr lang="en-US" sz="8000" dirty="0" smtClean="0"/>
              <a:t>and attached </a:t>
            </a:r>
            <a:r>
              <a:rPr lang="en-US" sz="8000" dirty="0"/>
              <a:t>a banner and used a pop-up shelter with </a:t>
            </a:r>
            <a:r>
              <a:rPr lang="en-US" sz="8000" dirty="0" smtClean="0"/>
              <a:t>school logo </a:t>
            </a:r>
            <a:r>
              <a:rPr lang="en-US" sz="8000" dirty="0"/>
              <a:t>and made themselves available to anyone that came by.  </a:t>
            </a:r>
            <a:endParaRPr lang="en-US" sz="8000" dirty="0" smtClean="0"/>
          </a:p>
          <a:p>
            <a:r>
              <a:rPr lang="en-US" sz="8000" dirty="0" smtClean="0"/>
              <a:t>One </a:t>
            </a:r>
            <a:r>
              <a:rPr lang="en-US" sz="8000" dirty="0"/>
              <a:t>site </a:t>
            </a:r>
            <a:r>
              <a:rPr lang="en-US" sz="8000" dirty="0" smtClean="0"/>
              <a:t>included a local </a:t>
            </a:r>
            <a:r>
              <a:rPr lang="en-US" sz="8000" dirty="0"/>
              <a:t>truck stop area just off of I-75 close to a busy CDL medical </a:t>
            </a:r>
            <a:r>
              <a:rPr lang="en-US" sz="8000" dirty="0" smtClean="0"/>
              <a:t>examiner’s office</a:t>
            </a:r>
            <a:r>
              <a:rPr lang="en-US" sz="8000" dirty="0"/>
              <a:t> </a:t>
            </a:r>
            <a:r>
              <a:rPr lang="en-US" sz="8000" dirty="0" smtClean="0"/>
              <a:t>and another at a local grocery store on </a:t>
            </a:r>
            <a:r>
              <a:rPr lang="en-US" sz="8000" dirty="0"/>
              <a:t>Main Street. </a:t>
            </a:r>
            <a:endParaRPr lang="en-US" sz="8000" dirty="0" smtClean="0"/>
          </a:p>
          <a:p>
            <a:r>
              <a:rPr lang="en-US" sz="8000" dirty="0" smtClean="0"/>
              <a:t>Driver </a:t>
            </a:r>
            <a:r>
              <a:rPr lang="en-US" sz="8000" dirty="0"/>
              <a:t>trainer/recruiter no longer out recruiting but receiving calls from potential bus drivers.</a:t>
            </a:r>
          </a:p>
          <a:p>
            <a:endParaRPr lang="en-US" sz="8000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874109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9600" dirty="0" smtClean="0"/>
              <a:t>Minnesota</a:t>
            </a:r>
            <a:endParaRPr lang="en-US" sz="9600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89531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3043" y="1865086"/>
            <a:ext cx="4828031" cy="2743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7557" y="5257800"/>
            <a:ext cx="7239000" cy="1143000"/>
          </a:xfrm>
        </p:spPr>
        <p:txBody>
          <a:bodyPr/>
          <a:lstStyle/>
          <a:p>
            <a:pPr algn="ctr"/>
            <a:r>
              <a:rPr lang="en-US" cap="none" dirty="0" smtClean="0"/>
              <a:t>Lt. </a:t>
            </a:r>
            <a:r>
              <a:rPr lang="en-US" cap="none" dirty="0"/>
              <a:t>B</a:t>
            </a:r>
            <a:r>
              <a:rPr lang="en-US" cap="none" dirty="0" smtClean="0"/>
              <a:t>rian </a:t>
            </a:r>
            <a:r>
              <a:rPr lang="en-US" cap="none" dirty="0"/>
              <a:t>R</a:t>
            </a:r>
            <a:r>
              <a:rPr lang="en-US" cap="none" dirty="0" smtClean="0"/>
              <a:t>eu</a:t>
            </a:r>
            <a:endParaRPr lang="en-US" cap="none" dirty="0"/>
          </a:p>
        </p:txBody>
      </p:sp>
    </p:spTree>
    <p:extLst>
      <p:ext uri="{BB962C8B-B14F-4D97-AF65-F5344CB8AC3E}">
        <p14:creationId xmlns:p14="http://schemas.microsoft.com/office/powerpoint/2010/main" val="60039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MN Office of pupil transportation safety</a:t>
            </a:r>
            <a:endParaRPr lang="en-US" dirty="0"/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/>
          </p:nvPr>
        </p:nvGraphicFramePr>
        <p:xfrm>
          <a:off x="3057526" y="1393825"/>
          <a:ext cx="6075363" cy="4071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0" name="Document" r:id="rId4" imgW="6075415" imgH="4071488" progId="Word.Document.12">
                  <p:embed/>
                </p:oleObj>
              </mc:Choice>
              <mc:Fallback>
                <p:oleObj name="Document" r:id="rId4" imgW="6075415" imgH="4071488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057526" y="1393825"/>
                        <a:ext cx="6075363" cy="40719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/>
          </p:nvPr>
        </p:nvGraphicFramePr>
        <p:xfrm>
          <a:off x="4069545" y="1156392"/>
          <a:ext cx="4496700" cy="57016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1" name="Document" r:id="rId7" imgW="6560887" imgH="8318978" progId="Word.Document.12">
                  <p:embed/>
                </p:oleObj>
              </mc:Choice>
              <mc:Fallback>
                <p:oleObj name="Document" r:id="rId7" imgW="6560887" imgH="8318978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069545" y="1156392"/>
                        <a:ext cx="4496700" cy="57016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5345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152400"/>
            <a:ext cx="7772400" cy="838200"/>
          </a:xfrm>
        </p:spPr>
        <p:txBody>
          <a:bodyPr>
            <a:normAutofit/>
          </a:bodyPr>
          <a:lstStyle/>
          <a:p>
            <a:r>
              <a:rPr lang="en-US" sz="4400" dirty="0"/>
              <a:t>2015 Annual Inspection Results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38400" y="1295400"/>
            <a:ext cx="7467600" cy="441960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15937 	Total inspection</a:t>
            </a:r>
          </a:p>
          <a:p>
            <a:r>
              <a:rPr lang="en-US" dirty="0" smtClean="0"/>
              <a:t>10308 	Contractor</a:t>
            </a:r>
          </a:p>
          <a:p>
            <a:r>
              <a:rPr lang="en-US" dirty="0" smtClean="0"/>
              <a:t>5629  		District</a:t>
            </a:r>
          </a:p>
          <a:p>
            <a:r>
              <a:rPr lang="en-US" dirty="0" smtClean="0"/>
              <a:t>4020 	               Type III (Passenger Vehicles under 10,000 LBS GVWR)</a:t>
            </a:r>
          </a:p>
          <a:p>
            <a:r>
              <a:rPr lang="en-US" dirty="0" smtClean="0"/>
              <a:t>1650 		A’s</a:t>
            </a:r>
          </a:p>
          <a:p>
            <a:r>
              <a:rPr lang="en-US" dirty="0" smtClean="0"/>
              <a:t>4 		B’s</a:t>
            </a:r>
          </a:p>
          <a:p>
            <a:r>
              <a:rPr lang="en-US" dirty="0" smtClean="0"/>
              <a:t>8741 		C’s</a:t>
            </a:r>
          </a:p>
          <a:p>
            <a:r>
              <a:rPr lang="en-US" dirty="0" smtClean="0"/>
              <a:t>1522    	D’s</a:t>
            </a:r>
          </a:p>
          <a:p>
            <a:r>
              <a:rPr lang="en-US" dirty="0" smtClean="0"/>
              <a:t>1921 		</a:t>
            </a:r>
            <a:r>
              <a:rPr lang="en-US" dirty="0" err="1" smtClean="0"/>
              <a:t>Randoms</a:t>
            </a:r>
            <a:r>
              <a:rPr lang="en-US" dirty="0" smtClean="0"/>
              <a:t> (events, schools, garages)</a:t>
            </a:r>
          </a:p>
          <a:p>
            <a:pPr lvl="1"/>
            <a:r>
              <a:rPr lang="en-US" sz="2600" dirty="0">
                <a:solidFill>
                  <a:schemeClr val="accent1"/>
                </a:solidFill>
              </a:rPr>
              <a:t>203 were placed out-of-service</a:t>
            </a:r>
          </a:p>
        </p:txBody>
      </p:sp>
    </p:spTree>
    <p:extLst>
      <p:ext uri="{BB962C8B-B14F-4D97-AF65-F5344CB8AC3E}">
        <p14:creationId xmlns:p14="http://schemas.microsoft.com/office/powerpoint/2010/main" val="795948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7000" y="381000"/>
            <a:ext cx="7239000" cy="1143000"/>
          </a:xfrm>
        </p:spPr>
        <p:txBody>
          <a:bodyPr>
            <a:normAutofit/>
          </a:bodyPr>
          <a:lstStyle/>
          <a:p>
            <a:r>
              <a:rPr lang="en-US" sz="5400" dirty="0"/>
              <a:t>2015 Private vs. Public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1646831" y="1712796"/>
          <a:ext cx="8843748" cy="51452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47916"/>
                <a:gridCol w="2947916"/>
                <a:gridCol w="2947916"/>
              </a:tblGrid>
              <a:tr h="1164265">
                <a:tc>
                  <a:txBody>
                    <a:bodyPr/>
                    <a:lstStyle/>
                    <a:p>
                      <a:r>
                        <a:rPr lang="en-US" dirty="0" smtClean="0"/>
                        <a:t>Annual Inspection</a:t>
                      </a:r>
                      <a:r>
                        <a:rPr lang="en-US" baseline="0" dirty="0" smtClean="0"/>
                        <a:t> Info</a:t>
                      </a:r>
                      <a:endParaRPr lang="en-US" dirty="0"/>
                    </a:p>
                  </a:txBody>
                  <a:tcPr marL="82973" marR="82973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Private</a:t>
                      </a:r>
                      <a:endParaRPr lang="en-US" dirty="0"/>
                    </a:p>
                  </a:txBody>
                  <a:tcPr marL="82973" marR="82973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Public</a:t>
                      </a:r>
                      <a:endParaRPr lang="en-US" dirty="0"/>
                    </a:p>
                  </a:txBody>
                  <a:tcPr marL="82973" marR="82973"/>
                </a:tc>
              </a:tr>
              <a:tr h="1247448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Percent of total</a:t>
                      </a:r>
                      <a:endParaRPr lang="en-US" sz="3200" dirty="0"/>
                    </a:p>
                  </a:txBody>
                  <a:tcPr marL="82973" marR="8297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64.7%</a:t>
                      </a:r>
                      <a:endParaRPr lang="en-US" sz="3200" dirty="0"/>
                    </a:p>
                  </a:txBody>
                  <a:tcPr marL="82973" marR="8297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35.3%</a:t>
                      </a:r>
                      <a:endParaRPr lang="en-US" sz="3200" dirty="0"/>
                    </a:p>
                  </a:txBody>
                  <a:tcPr marL="82973" marR="82973"/>
                </a:tc>
              </a:tr>
              <a:tr h="911164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Passing Rate</a:t>
                      </a:r>
                      <a:endParaRPr lang="en-US" sz="3200" dirty="0"/>
                    </a:p>
                  </a:txBody>
                  <a:tcPr marL="82973" marR="8297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88.3%</a:t>
                      </a:r>
                      <a:endParaRPr lang="en-US" sz="3200" dirty="0"/>
                    </a:p>
                  </a:txBody>
                  <a:tcPr marL="82973" marR="8297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88.3%</a:t>
                      </a:r>
                      <a:endParaRPr lang="en-US" sz="3200" dirty="0"/>
                    </a:p>
                  </a:txBody>
                  <a:tcPr marL="82973" marR="82973"/>
                </a:tc>
              </a:tr>
              <a:tr h="911164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Temp Rate</a:t>
                      </a:r>
                      <a:endParaRPr lang="en-US" sz="3200" dirty="0"/>
                    </a:p>
                  </a:txBody>
                  <a:tcPr marL="82973" marR="8297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4.3%</a:t>
                      </a:r>
                      <a:endParaRPr lang="en-US" sz="3200" dirty="0"/>
                    </a:p>
                  </a:txBody>
                  <a:tcPr marL="82973" marR="8297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4.6%</a:t>
                      </a:r>
                      <a:endParaRPr lang="en-US" sz="3200" dirty="0"/>
                    </a:p>
                  </a:txBody>
                  <a:tcPr marL="82973" marR="82973"/>
                </a:tc>
              </a:tr>
              <a:tr h="911164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Fail Rate</a:t>
                      </a:r>
                      <a:endParaRPr lang="en-US" sz="3200" dirty="0"/>
                    </a:p>
                  </a:txBody>
                  <a:tcPr marL="82973" marR="8297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7.4%</a:t>
                      </a:r>
                      <a:endParaRPr lang="en-US" sz="3200" dirty="0"/>
                    </a:p>
                  </a:txBody>
                  <a:tcPr marL="82973" marR="8297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7.1%</a:t>
                      </a:r>
                      <a:endParaRPr lang="en-US" sz="3200" dirty="0"/>
                    </a:p>
                  </a:txBody>
                  <a:tcPr marL="82973" marR="82973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26581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Findings letter sent to district of commendations and/or non-compliance concerns.</a:t>
            </a:r>
          </a:p>
          <a:p>
            <a:r>
              <a:rPr lang="en-US" dirty="0" smtClean="0"/>
              <a:t>District has approximately 30 days to respond in writing how they will correct non-compliant concerns.</a:t>
            </a:r>
          </a:p>
          <a:p>
            <a:r>
              <a:rPr lang="en-US" dirty="0" smtClean="0"/>
              <a:t>CDE reviews letter and submitted documentation.</a:t>
            </a:r>
          </a:p>
          <a:p>
            <a:r>
              <a:rPr lang="en-US" dirty="0" smtClean="0"/>
              <a:t>Send Thank You – File closed until next review</a:t>
            </a:r>
          </a:p>
          <a:p>
            <a:pPr marL="45720" indent="0">
              <a:buNone/>
            </a:pPr>
            <a:endParaRPr lang="en-US" dirty="0" smtClean="0"/>
          </a:p>
          <a:p>
            <a:pPr marL="45720" indent="0">
              <a:buNone/>
            </a:pPr>
            <a:r>
              <a:rPr lang="en-US" sz="2000" dirty="0">
                <a:solidFill>
                  <a:srgbClr val="0070C0"/>
                </a:solidFill>
              </a:rPr>
              <a:t>Goal is to ensure that all districts are in full compliance of </a:t>
            </a:r>
          </a:p>
          <a:p>
            <a:pPr marL="45720" indent="0">
              <a:buNone/>
            </a:pPr>
            <a:r>
              <a:rPr lang="en-US" sz="2000" dirty="0">
                <a:solidFill>
                  <a:srgbClr val="0070C0"/>
                </a:solidFill>
              </a:rPr>
              <a:t>CDE/State/Federal regulations.  If there isn’t any turnover in supervision and district has been in full compliance, CDE will just visit district and not perform a review, but stop and to see how we can be of assistance.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STAR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fld id="{757A2F4E-5D54-B04B-91BD-7E78EE1FE9FD}" type="slidenum">
              <a:rPr lang="en-US" smtClean="0"/>
              <a:pPr/>
              <a:t>6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47205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AGENCY INVOLVEMENT WITH INDUSTRY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082268" y="1351129"/>
            <a:ext cx="8037096" cy="5117911"/>
          </a:xfrm>
        </p:spPr>
        <p:txBody>
          <a:bodyPr>
            <a:normAutofit/>
          </a:bodyPr>
          <a:lstStyle/>
          <a:p>
            <a:r>
              <a:rPr lang="en-US" dirty="0" smtClean="0"/>
              <a:t>Monthly School Bus Safety Committee meetings</a:t>
            </a:r>
          </a:p>
          <a:p>
            <a:r>
              <a:rPr lang="en-US" dirty="0" smtClean="0"/>
              <a:t>School Bus Stakeholders group- Meets 3 times a year</a:t>
            </a:r>
          </a:p>
          <a:p>
            <a:r>
              <a:rPr lang="en-US" dirty="0" smtClean="0"/>
              <a:t>Winter Conference</a:t>
            </a:r>
          </a:p>
          <a:p>
            <a:r>
              <a:rPr lang="en-US" dirty="0" smtClean="0"/>
              <a:t>Spring Regional Outreach Presentations</a:t>
            </a:r>
          </a:p>
          <a:p>
            <a:r>
              <a:rPr lang="en-US" dirty="0" smtClean="0"/>
              <a:t>MN School Bus Road-</a:t>
            </a:r>
            <a:r>
              <a:rPr lang="en-US" dirty="0" err="1" smtClean="0"/>
              <a:t>eo</a:t>
            </a:r>
            <a:endParaRPr lang="en-US" dirty="0" smtClean="0"/>
          </a:p>
          <a:p>
            <a:r>
              <a:rPr lang="en-US" dirty="0" smtClean="0"/>
              <a:t>MSBOA Summer Conference</a:t>
            </a:r>
          </a:p>
          <a:p>
            <a:r>
              <a:rPr lang="en-US" dirty="0" smtClean="0"/>
              <a:t>MAPT Train the Trainer (Summer Conference)</a:t>
            </a:r>
          </a:p>
          <a:p>
            <a:r>
              <a:rPr lang="en-US" dirty="0" smtClean="0"/>
              <a:t>School Bus Safety Poster Contest – MN Twin’s Game recognition. </a:t>
            </a:r>
          </a:p>
          <a:p>
            <a:r>
              <a:rPr lang="en-US" dirty="0" smtClean="0"/>
              <a:t>School bus driver outreach presentations </a:t>
            </a:r>
          </a:p>
          <a:p>
            <a:pPr lvl="1"/>
            <a:r>
              <a:rPr lang="en-US" dirty="0" smtClean="0"/>
              <a:t>69 presentations Aug-Sept</a:t>
            </a:r>
          </a:p>
          <a:p>
            <a:r>
              <a:rPr lang="en-US" dirty="0" smtClean="0"/>
              <a:t>Legislative Initiatives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993480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7708" y="5741722"/>
            <a:ext cx="8806770" cy="502702"/>
          </a:xfrm>
        </p:spPr>
        <p:txBody>
          <a:bodyPr>
            <a:normAutofit/>
          </a:bodyPr>
          <a:lstStyle/>
          <a:p>
            <a:r>
              <a:rPr lang="en-US" dirty="0" smtClean="0"/>
              <a:t>Student Recognition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922" y="0"/>
            <a:ext cx="7830972" cy="5220648"/>
          </a:xfrm>
        </p:spPr>
      </p:pic>
    </p:spTree>
    <p:extLst>
      <p:ext uri="{BB962C8B-B14F-4D97-AF65-F5344CB8AC3E}">
        <p14:creationId xmlns:p14="http://schemas.microsoft.com/office/powerpoint/2010/main" val="172117649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9600" b="1" dirty="0" smtClean="0"/>
              <a:t>Missouri</a:t>
            </a:r>
            <a:endParaRPr lang="en-US" sz="9600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02260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352800" y="762000"/>
            <a:ext cx="7010400" cy="4114800"/>
          </a:xfrm>
          <a:ln>
            <a:noFill/>
          </a:ln>
        </p:spPr>
        <p:txBody>
          <a:bodyPr>
            <a:normAutofit fontScale="90000"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algn="ctr"/>
            <a:r>
              <a:rPr lang="en-US" sz="6600" b="1" dirty="0">
                <a:solidFill>
                  <a:srgbClr val="1822CD"/>
                </a:solidFill>
                <a:latin typeface="Arial Black" pitchFamily="34" charset="0"/>
              </a:rPr>
              <a:t/>
            </a:r>
            <a:br>
              <a:rPr lang="en-US" sz="6600" b="1" dirty="0">
                <a:solidFill>
                  <a:srgbClr val="1822CD"/>
                </a:solidFill>
                <a:latin typeface="Arial Black" pitchFamily="34" charset="0"/>
              </a:rPr>
            </a:br>
            <a:r>
              <a:rPr lang="en-US" sz="6600" dirty="0">
                <a:solidFill>
                  <a:srgbClr val="1822CD"/>
                </a:solidFill>
                <a:latin typeface="Arial Black" pitchFamily="34" charset="0"/>
              </a:rPr>
              <a:t/>
            </a:r>
            <a:br>
              <a:rPr lang="en-US" sz="6600" dirty="0">
                <a:solidFill>
                  <a:srgbClr val="1822CD"/>
                </a:solidFill>
                <a:latin typeface="Arial Black" pitchFamily="34" charset="0"/>
              </a:rPr>
            </a:br>
            <a:r>
              <a:rPr lang="en-US" sz="6600" dirty="0">
                <a:solidFill>
                  <a:srgbClr val="1822CD"/>
                </a:solidFill>
                <a:latin typeface="Arial Black" pitchFamily="34" charset="0"/>
              </a:rPr>
              <a:t/>
            </a:r>
            <a:br>
              <a:rPr lang="en-US" sz="6600" dirty="0">
                <a:solidFill>
                  <a:srgbClr val="1822CD"/>
                </a:solidFill>
                <a:latin typeface="Arial Black" pitchFamily="34" charset="0"/>
              </a:rPr>
            </a:br>
            <a:r>
              <a:rPr lang="en-US" sz="6600" dirty="0">
                <a:solidFill>
                  <a:srgbClr val="1822CD"/>
                </a:solidFill>
                <a:latin typeface="Arial Black" pitchFamily="34" charset="0"/>
              </a:rPr>
              <a:t/>
            </a:r>
            <a:br>
              <a:rPr lang="en-US" sz="6600" dirty="0">
                <a:solidFill>
                  <a:srgbClr val="1822CD"/>
                </a:solidFill>
                <a:latin typeface="Arial Black" pitchFamily="34" charset="0"/>
              </a:rPr>
            </a:br>
            <a:r>
              <a:rPr lang="en-US" sz="6600" dirty="0">
                <a:solidFill>
                  <a:srgbClr val="1822CD"/>
                </a:solidFill>
                <a:latin typeface="Arial Black" pitchFamily="34" charset="0"/>
              </a:rPr>
              <a:t/>
            </a:r>
            <a:br>
              <a:rPr lang="en-US" sz="6600" dirty="0">
                <a:solidFill>
                  <a:srgbClr val="1822CD"/>
                </a:solidFill>
                <a:latin typeface="Arial Black" pitchFamily="34" charset="0"/>
              </a:rPr>
            </a:br>
            <a:r>
              <a:rPr lang="en-US" sz="6600" dirty="0">
                <a:solidFill>
                  <a:srgbClr val="1822CD"/>
                </a:solidFill>
                <a:latin typeface="Arial Black" pitchFamily="34" charset="0"/>
              </a:rPr>
              <a:t/>
            </a:r>
            <a:br>
              <a:rPr lang="en-US" sz="6600" dirty="0">
                <a:solidFill>
                  <a:srgbClr val="1822CD"/>
                </a:solidFill>
                <a:latin typeface="Arial Black" pitchFamily="34" charset="0"/>
              </a:rPr>
            </a:br>
            <a:r>
              <a:rPr lang="en-US" sz="6600" dirty="0">
                <a:solidFill>
                  <a:srgbClr val="1822CD"/>
                </a:solidFill>
                <a:latin typeface="Arial Black" pitchFamily="34" charset="0"/>
              </a:rPr>
              <a:t/>
            </a:r>
            <a:br>
              <a:rPr lang="en-US" sz="6600" dirty="0">
                <a:solidFill>
                  <a:srgbClr val="1822CD"/>
                </a:solidFill>
                <a:latin typeface="Arial Black" pitchFamily="34" charset="0"/>
              </a:rPr>
            </a:br>
            <a:r>
              <a:rPr lang="en-US" sz="6600" dirty="0">
                <a:solidFill>
                  <a:srgbClr val="1822CD"/>
                </a:solidFill>
                <a:latin typeface="Arial Black" pitchFamily="34" charset="0"/>
              </a:rPr>
              <a:t/>
            </a:r>
            <a:br>
              <a:rPr lang="en-US" sz="6600" dirty="0">
                <a:solidFill>
                  <a:srgbClr val="1822CD"/>
                </a:solidFill>
                <a:latin typeface="Arial Black" pitchFamily="34" charset="0"/>
              </a:rPr>
            </a:br>
            <a:r>
              <a:rPr lang="en-US" sz="6600" dirty="0">
                <a:solidFill>
                  <a:srgbClr val="1822CD"/>
                </a:solidFill>
                <a:latin typeface="Arial Black" pitchFamily="34" charset="0"/>
              </a:rPr>
              <a:t/>
            </a:r>
            <a:br>
              <a:rPr lang="en-US" sz="6600" dirty="0">
                <a:solidFill>
                  <a:srgbClr val="1822CD"/>
                </a:solidFill>
                <a:latin typeface="Arial Black" pitchFamily="34" charset="0"/>
              </a:rPr>
            </a:br>
            <a:r>
              <a:rPr lang="en-US" sz="6600" dirty="0">
                <a:solidFill>
                  <a:srgbClr val="1822CD"/>
                </a:solidFill>
                <a:latin typeface="Arial Black" pitchFamily="34" charset="0"/>
              </a:rPr>
              <a:t/>
            </a:r>
            <a:br>
              <a:rPr lang="en-US" sz="6600" dirty="0">
                <a:solidFill>
                  <a:srgbClr val="1822CD"/>
                </a:solidFill>
                <a:latin typeface="Arial Black" pitchFamily="34" charset="0"/>
              </a:rPr>
            </a:br>
            <a:r>
              <a:rPr lang="en-US" sz="6600" dirty="0">
                <a:solidFill>
                  <a:srgbClr val="1822CD"/>
                </a:solidFill>
                <a:latin typeface="Arial Black" pitchFamily="34" charset="0"/>
              </a:rPr>
              <a:t/>
            </a:r>
            <a:br>
              <a:rPr lang="en-US" sz="6600" dirty="0">
                <a:solidFill>
                  <a:srgbClr val="1822CD"/>
                </a:solidFill>
                <a:latin typeface="Arial Black" pitchFamily="34" charset="0"/>
              </a:rPr>
            </a:br>
            <a:r>
              <a:rPr lang="en-US" sz="6600" dirty="0">
                <a:solidFill>
                  <a:srgbClr val="1822CD"/>
                </a:solidFill>
                <a:latin typeface="Arial Black" pitchFamily="34" charset="0"/>
              </a:rPr>
              <a:t/>
            </a:r>
            <a:br>
              <a:rPr lang="en-US" sz="6600" dirty="0">
                <a:solidFill>
                  <a:srgbClr val="1822CD"/>
                </a:solidFill>
                <a:latin typeface="Arial Black" pitchFamily="34" charset="0"/>
              </a:rPr>
            </a:br>
            <a:r>
              <a:rPr lang="en-US" sz="6600" dirty="0">
                <a:solidFill>
                  <a:srgbClr val="1822CD"/>
                </a:solidFill>
                <a:latin typeface="Arial Black" pitchFamily="34" charset="0"/>
              </a:rPr>
              <a:t/>
            </a:r>
            <a:br>
              <a:rPr lang="en-US" sz="6600" dirty="0">
                <a:solidFill>
                  <a:srgbClr val="1822CD"/>
                </a:solidFill>
                <a:latin typeface="Arial Black" pitchFamily="34" charset="0"/>
              </a:rPr>
            </a:br>
            <a:r>
              <a:rPr lang="en-US" sz="6600" dirty="0">
                <a:solidFill>
                  <a:srgbClr val="1822CD"/>
                </a:solidFill>
                <a:latin typeface="Arial Black" pitchFamily="34" charset="0"/>
              </a:rPr>
              <a:t/>
            </a:r>
            <a:br>
              <a:rPr lang="en-US" sz="6600" dirty="0">
                <a:solidFill>
                  <a:srgbClr val="1822CD"/>
                </a:solidFill>
                <a:latin typeface="Arial Black" pitchFamily="34" charset="0"/>
              </a:rPr>
            </a:br>
            <a:r>
              <a:rPr lang="en-US" sz="6600" dirty="0">
                <a:solidFill>
                  <a:srgbClr val="1822CD"/>
                </a:solidFill>
                <a:latin typeface="Arial Black" pitchFamily="34" charset="0"/>
              </a:rPr>
              <a:t/>
            </a:r>
            <a:br>
              <a:rPr lang="en-US" sz="6600" dirty="0">
                <a:solidFill>
                  <a:srgbClr val="1822CD"/>
                </a:solidFill>
                <a:latin typeface="Arial Black" pitchFamily="34" charset="0"/>
              </a:rPr>
            </a:br>
            <a:r>
              <a:rPr lang="en-US" sz="6600" dirty="0">
                <a:solidFill>
                  <a:srgbClr val="1822CD"/>
                </a:solidFill>
                <a:latin typeface="Arial Black" pitchFamily="34" charset="0"/>
              </a:rPr>
              <a:t/>
            </a:r>
            <a:br>
              <a:rPr lang="en-US" sz="6600" dirty="0">
                <a:solidFill>
                  <a:srgbClr val="1822CD"/>
                </a:solidFill>
                <a:latin typeface="Arial Black" pitchFamily="34" charset="0"/>
              </a:rPr>
            </a:br>
            <a:r>
              <a:rPr lang="en-US" sz="6600" dirty="0">
                <a:solidFill>
                  <a:srgbClr val="1822CD"/>
                </a:solidFill>
                <a:latin typeface="Arial Black" pitchFamily="34" charset="0"/>
              </a:rPr>
              <a:t/>
            </a:r>
            <a:br>
              <a:rPr lang="en-US" sz="6600" dirty="0">
                <a:solidFill>
                  <a:srgbClr val="1822CD"/>
                </a:solidFill>
                <a:latin typeface="Arial Black" pitchFamily="34" charset="0"/>
              </a:rPr>
            </a:br>
            <a:r>
              <a:rPr lang="en-US" sz="6600" dirty="0">
                <a:solidFill>
                  <a:srgbClr val="1822CD"/>
                </a:solidFill>
                <a:latin typeface="Arial Black" pitchFamily="34" charset="0"/>
              </a:rPr>
              <a:t/>
            </a:r>
            <a:br>
              <a:rPr lang="en-US" sz="6600" dirty="0">
                <a:solidFill>
                  <a:srgbClr val="1822CD"/>
                </a:solidFill>
                <a:latin typeface="Arial Black" pitchFamily="34" charset="0"/>
              </a:rPr>
            </a:br>
            <a:r>
              <a:rPr lang="en-US" sz="6600" dirty="0">
                <a:solidFill>
                  <a:srgbClr val="1822CD"/>
                </a:solidFill>
                <a:latin typeface="Arial Black" pitchFamily="34" charset="0"/>
              </a:rPr>
              <a:t/>
            </a:r>
            <a:br>
              <a:rPr lang="en-US" sz="6600" dirty="0">
                <a:solidFill>
                  <a:srgbClr val="1822CD"/>
                </a:solidFill>
                <a:latin typeface="Arial Black" pitchFamily="34" charset="0"/>
              </a:rPr>
            </a:br>
            <a:r>
              <a:rPr lang="en-US" sz="6600" dirty="0">
                <a:solidFill>
                  <a:srgbClr val="1822CD"/>
                </a:solidFill>
                <a:latin typeface="Arial Black" pitchFamily="34" charset="0"/>
              </a:rPr>
              <a:t/>
            </a:r>
            <a:br>
              <a:rPr lang="en-US" sz="6600" dirty="0">
                <a:solidFill>
                  <a:srgbClr val="1822CD"/>
                </a:solidFill>
                <a:latin typeface="Arial Black" pitchFamily="34" charset="0"/>
              </a:rPr>
            </a:br>
            <a:r>
              <a:rPr lang="en-US" sz="6600" dirty="0">
                <a:solidFill>
                  <a:srgbClr val="1822CD"/>
                </a:solidFill>
                <a:latin typeface="Arial Black" pitchFamily="34" charset="0"/>
              </a:rPr>
              <a:t/>
            </a:r>
            <a:br>
              <a:rPr lang="en-US" sz="6600" dirty="0">
                <a:solidFill>
                  <a:srgbClr val="1822CD"/>
                </a:solidFill>
                <a:latin typeface="Arial Black" pitchFamily="34" charset="0"/>
              </a:rPr>
            </a:br>
            <a:r>
              <a:rPr lang="en-US" sz="6600" dirty="0">
                <a:solidFill>
                  <a:srgbClr val="1822CD"/>
                </a:solidFill>
                <a:latin typeface="Arial Black" pitchFamily="34" charset="0"/>
              </a:rPr>
              <a:t/>
            </a:r>
            <a:br>
              <a:rPr lang="en-US" sz="6600" dirty="0">
                <a:solidFill>
                  <a:srgbClr val="1822CD"/>
                </a:solidFill>
                <a:latin typeface="Arial Black" pitchFamily="34" charset="0"/>
              </a:rPr>
            </a:br>
            <a:r>
              <a:rPr lang="en-US" sz="6600" dirty="0">
                <a:solidFill>
                  <a:srgbClr val="1822CD"/>
                </a:solidFill>
                <a:latin typeface="Arial Black" pitchFamily="34" charset="0"/>
              </a:rPr>
              <a:t/>
            </a:r>
            <a:br>
              <a:rPr lang="en-US" sz="6600" dirty="0">
                <a:solidFill>
                  <a:srgbClr val="1822CD"/>
                </a:solidFill>
                <a:latin typeface="Arial Black" pitchFamily="34" charset="0"/>
              </a:rPr>
            </a:br>
            <a:r>
              <a:rPr lang="en-US" sz="6600" dirty="0">
                <a:solidFill>
                  <a:srgbClr val="1822CD"/>
                </a:solidFill>
                <a:latin typeface="Arial Black" pitchFamily="34" charset="0"/>
              </a:rPr>
              <a:t/>
            </a:r>
            <a:br>
              <a:rPr lang="en-US" sz="6600" dirty="0">
                <a:solidFill>
                  <a:srgbClr val="1822CD"/>
                </a:solidFill>
                <a:latin typeface="Arial Black" pitchFamily="34" charset="0"/>
              </a:rPr>
            </a:br>
            <a:r>
              <a:rPr lang="en-US" sz="6600" dirty="0">
                <a:solidFill>
                  <a:srgbClr val="1822CD"/>
                </a:solidFill>
                <a:latin typeface="Arial Black" pitchFamily="34" charset="0"/>
              </a:rPr>
              <a:t/>
            </a:r>
            <a:br>
              <a:rPr lang="en-US" sz="6600" dirty="0">
                <a:solidFill>
                  <a:srgbClr val="1822CD"/>
                </a:solidFill>
                <a:latin typeface="Arial Black" pitchFamily="34" charset="0"/>
              </a:rPr>
            </a:br>
            <a:r>
              <a:rPr lang="en-US" sz="6600" dirty="0">
                <a:solidFill>
                  <a:srgbClr val="1822CD"/>
                </a:solidFill>
                <a:latin typeface="Arial Black" pitchFamily="34" charset="0"/>
              </a:rPr>
              <a:t/>
            </a:r>
            <a:br>
              <a:rPr lang="en-US" sz="6600" dirty="0">
                <a:solidFill>
                  <a:srgbClr val="1822CD"/>
                </a:solidFill>
                <a:latin typeface="Arial Black" pitchFamily="34" charset="0"/>
              </a:rPr>
            </a:br>
            <a:r>
              <a:rPr lang="en-US" sz="6600" dirty="0">
                <a:solidFill>
                  <a:srgbClr val="1822CD"/>
                </a:solidFill>
                <a:latin typeface="Arial Black" pitchFamily="34" charset="0"/>
              </a:rPr>
              <a:t/>
            </a:r>
            <a:br>
              <a:rPr lang="en-US" sz="6600" dirty="0">
                <a:solidFill>
                  <a:srgbClr val="1822CD"/>
                </a:solidFill>
                <a:latin typeface="Arial Black" pitchFamily="34" charset="0"/>
              </a:rPr>
            </a:br>
            <a:r>
              <a:rPr lang="en-US" sz="6600" dirty="0">
                <a:solidFill>
                  <a:srgbClr val="1822CD"/>
                </a:solidFill>
                <a:latin typeface="Arial Black" pitchFamily="34" charset="0"/>
              </a:rPr>
              <a:t/>
            </a:r>
            <a:br>
              <a:rPr lang="en-US" sz="6600" dirty="0">
                <a:solidFill>
                  <a:srgbClr val="1822CD"/>
                </a:solidFill>
                <a:latin typeface="Arial Black" pitchFamily="34" charset="0"/>
              </a:rPr>
            </a:br>
            <a:r>
              <a:rPr lang="en-US" sz="6600" dirty="0">
                <a:solidFill>
                  <a:srgbClr val="1822CD"/>
                </a:solidFill>
                <a:latin typeface="Arial Black" pitchFamily="34" charset="0"/>
              </a:rPr>
              <a:t/>
            </a:r>
            <a:br>
              <a:rPr lang="en-US" sz="6600" dirty="0">
                <a:solidFill>
                  <a:srgbClr val="1822CD"/>
                </a:solidFill>
                <a:latin typeface="Arial Black" pitchFamily="34" charset="0"/>
              </a:rPr>
            </a:br>
            <a:r>
              <a:rPr lang="en-US" sz="6600" dirty="0">
                <a:solidFill>
                  <a:srgbClr val="1822CD"/>
                </a:solidFill>
                <a:latin typeface="Arial Black" pitchFamily="34" charset="0"/>
              </a:rPr>
              <a:t/>
            </a:r>
            <a:br>
              <a:rPr lang="en-US" sz="6600" dirty="0">
                <a:solidFill>
                  <a:srgbClr val="1822CD"/>
                </a:solidFill>
                <a:latin typeface="Arial Black" pitchFamily="34" charset="0"/>
              </a:rPr>
            </a:br>
            <a:r>
              <a:rPr lang="en-US" sz="6600" dirty="0">
                <a:solidFill>
                  <a:srgbClr val="1822CD"/>
                </a:solidFill>
                <a:latin typeface="Arial Black" pitchFamily="34" charset="0"/>
              </a:rPr>
              <a:t/>
            </a:r>
            <a:br>
              <a:rPr lang="en-US" sz="6600" dirty="0">
                <a:solidFill>
                  <a:srgbClr val="1822CD"/>
                </a:solidFill>
                <a:latin typeface="Arial Black" pitchFamily="34" charset="0"/>
              </a:rPr>
            </a:br>
            <a:r>
              <a:rPr lang="en-US" sz="6600" dirty="0">
                <a:solidFill>
                  <a:srgbClr val="1822CD"/>
                </a:solidFill>
                <a:latin typeface="Arial Black" pitchFamily="34" charset="0"/>
              </a:rPr>
              <a:t/>
            </a:r>
            <a:br>
              <a:rPr lang="en-US" sz="6600" dirty="0">
                <a:solidFill>
                  <a:srgbClr val="1822CD"/>
                </a:solidFill>
                <a:latin typeface="Arial Black" pitchFamily="34" charset="0"/>
              </a:rPr>
            </a:br>
            <a:r>
              <a:rPr lang="en-US" sz="6600" dirty="0">
                <a:solidFill>
                  <a:srgbClr val="1822CD"/>
                </a:solidFill>
                <a:latin typeface="Arial Black" pitchFamily="34" charset="0"/>
              </a:rPr>
              <a:t/>
            </a:r>
            <a:br>
              <a:rPr lang="en-US" sz="6600" dirty="0">
                <a:solidFill>
                  <a:srgbClr val="1822CD"/>
                </a:solidFill>
                <a:latin typeface="Arial Black" pitchFamily="34" charset="0"/>
              </a:rPr>
            </a:br>
            <a:r>
              <a:rPr lang="en-US" sz="6600" dirty="0">
                <a:solidFill>
                  <a:srgbClr val="1822CD"/>
                </a:solidFill>
                <a:latin typeface="Arial Black" pitchFamily="34" charset="0"/>
              </a:rPr>
              <a:t/>
            </a:r>
            <a:br>
              <a:rPr lang="en-US" sz="6600" dirty="0">
                <a:solidFill>
                  <a:srgbClr val="1822CD"/>
                </a:solidFill>
                <a:latin typeface="Arial Black" pitchFamily="34" charset="0"/>
              </a:rPr>
            </a:br>
            <a:r>
              <a:rPr lang="en-US" sz="6600" dirty="0">
                <a:solidFill>
                  <a:srgbClr val="1822CD"/>
                </a:solidFill>
                <a:latin typeface="Arial Black" pitchFamily="34" charset="0"/>
              </a:rPr>
              <a:t/>
            </a:r>
            <a:br>
              <a:rPr lang="en-US" sz="6600" dirty="0">
                <a:solidFill>
                  <a:srgbClr val="1822CD"/>
                </a:solidFill>
                <a:latin typeface="Arial Black" pitchFamily="34" charset="0"/>
              </a:rPr>
            </a:br>
            <a:r>
              <a:rPr lang="en-US" sz="6600" dirty="0">
                <a:solidFill>
                  <a:srgbClr val="1822CD"/>
                </a:solidFill>
                <a:latin typeface="Arial Black" pitchFamily="34" charset="0"/>
              </a:rPr>
              <a:t/>
            </a:r>
            <a:br>
              <a:rPr lang="en-US" sz="6600" dirty="0">
                <a:solidFill>
                  <a:srgbClr val="1822CD"/>
                </a:solidFill>
                <a:latin typeface="Arial Black" pitchFamily="34" charset="0"/>
              </a:rPr>
            </a:br>
            <a:r>
              <a:rPr lang="en-US" sz="6600" dirty="0">
                <a:solidFill>
                  <a:srgbClr val="1822CD"/>
                </a:solidFill>
                <a:latin typeface="Arial Black" pitchFamily="34" charset="0"/>
              </a:rPr>
              <a:t/>
            </a:r>
            <a:br>
              <a:rPr lang="en-US" sz="6600" dirty="0">
                <a:solidFill>
                  <a:srgbClr val="1822CD"/>
                </a:solidFill>
                <a:latin typeface="Arial Black" pitchFamily="34" charset="0"/>
              </a:rPr>
            </a:br>
            <a:r>
              <a:rPr lang="en-US" sz="6600" dirty="0">
                <a:solidFill>
                  <a:srgbClr val="1822CD"/>
                </a:solidFill>
                <a:latin typeface="Arial Black" pitchFamily="34" charset="0"/>
              </a:rPr>
              <a:t/>
            </a:r>
            <a:br>
              <a:rPr lang="en-US" sz="6600" dirty="0">
                <a:solidFill>
                  <a:srgbClr val="1822CD"/>
                </a:solidFill>
                <a:latin typeface="Arial Black" pitchFamily="34" charset="0"/>
              </a:rPr>
            </a:br>
            <a:r>
              <a:rPr lang="en-US" sz="6600" dirty="0">
                <a:solidFill>
                  <a:srgbClr val="1822CD"/>
                </a:solidFill>
                <a:latin typeface="Arial Black" pitchFamily="34" charset="0"/>
              </a:rPr>
              <a:t/>
            </a:r>
            <a:br>
              <a:rPr lang="en-US" sz="6600" dirty="0">
                <a:solidFill>
                  <a:srgbClr val="1822CD"/>
                </a:solidFill>
                <a:latin typeface="Arial Black" pitchFamily="34" charset="0"/>
              </a:rPr>
            </a:br>
            <a:r>
              <a:rPr lang="en-US" sz="6600" dirty="0">
                <a:solidFill>
                  <a:srgbClr val="1822CD"/>
                </a:solidFill>
                <a:latin typeface="Arial Black" pitchFamily="34" charset="0"/>
              </a:rPr>
              <a:t/>
            </a:r>
            <a:br>
              <a:rPr lang="en-US" sz="6600" dirty="0">
                <a:solidFill>
                  <a:srgbClr val="1822CD"/>
                </a:solidFill>
                <a:latin typeface="Arial Black" pitchFamily="34" charset="0"/>
              </a:rPr>
            </a:br>
            <a:r>
              <a:rPr lang="en-US" sz="6600" dirty="0">
                <a:solidFill>
                  <a:srgbClr val="1822CD"/>
                </a:solidFill>
                <a:latin typeface="Arial Black" pitchFamily="34" charset="0"/>
              </a:rPr>
              <a:t/>
            </a:r>
            <a:br>
              <a:rPr lang="en-US" sz="6600" dirty="0">
                <a:solidFill>
                  <a:srgbClr val="1822CD"/>
                </a:solidFill>
                <a:latin typeface="Arial Black" pitchFamily="34" charset="0"/>
              </a:rPr>
            </a:br>
            <a:r>
              <a:rPr lang="en-US" sz="6600" dirty="0">
                <a:solidFill>
                  <a:srgbClr val="1822CD"/>
                </a:solidFill>
                <a:latin typeface="Arial Black" pitchFamily="34" charset="0"/>
              </a:rPr>
              <a:t/>
            </a:r>
            <a:br>
              <a:rPr lang="en-US" sz="6600" dirty="0">
                <a:solidFill>
                  <a:srgbClr val="1822CD"/>
                </a:solidFill>
                <a:latin typeface="Arial Black" pitchFamily="34" charset="0"/>
              </a:rPr>
            </a:br>
            <a:r>
              <a:rPr lang="en-US" sz="6600" dirty="0">
                <a:solidFill>
                  <a:srgbClr val="1822CD"/>
                </a:solidFill>
                <a:latin typeface="Arial Black" pitchFamily="34" charset="0"/>
              </a:rPr>
              <a:t/>
            </a:r>
            <a:br>
              <a:rPr lang="en-US" sz="6600" dirty="0">
                <a:solidFill>
                  <a:srgbClr val="1822CD"/>
                </a:solidFill>
                <a:latin typeface="Arial Black" pitchFamily="34" charset="0"/>
              </a:rPr>
            </a:br>
            <a:r>
              <a:rPr lang="en-US" sz="6600" dirty="0">
                <a:solidFill>
                  <a:srgbClr val="1822CD"/>
                </a:solidFill>
                <a:latin typeface="Arial Black" pitchFamily="34" charset="0"/>
              </a:rPr>
              <a:t/>
            </a:r>
            <a:br>
              <a:rPr lang="en-US" sz="6600" dirty="0">
                <a:solidFill>
                  <a:srgbClr val="1822CD"/>
                </a:solidFill>
                <a:latin typeface="Arial Black" pitchFamily="34" charset="0"/>
              </a:rPr>
            </a:br>
            <a:r>
              <a:rPr lang="en-US" sz="6600" dirty="0">
                <a:solidFill>
                  <a:srgbClr val="1822CD"/>
                </a:solidFill>
                <a:latin typeface="Arial Black" pitchFamily="34" charset="0"/>
              </a:rPr>
              <a:t/>
            </a:r>
            <a:br>
              <a:rPr lang="en-US" sz="6600" dirty="0">
                <a:solidFill>
                  <a:srgbClr val="1822CD"/>
                </a:solidFill>
                <a:latin typeface="Arial Black" pitchFamily="34" charset="0"/>
              </a:rPr>
            </a:br>
            <a:r>
              <a:rPr lang="en-US" sz="6600" dirty="0">
                <a:solidFill>
                  <a:srgbClr val="1822CD"/>
                </a:solidFill>
                <a:latin typeface="Arial Black" pitchFamily="34" charset="0"/>
              </a:rPr>
              <a:t/>
            </a:r>
            <a:br>
              <a:rPr lang="en-US" sz="6600" dirty="0">
                <a:solidFill>
                  <a:srgbClr val="1822CD"/>
                </a:solidFill>
                <a:latin typeface="Arial Black" pitchFamily="34" charset="0"/>
              </a:rPr>
            </a:br>
            <a:r>
              <a:rPr lang="en-US" sz="6600" dirty="0">
                <a:solidFill>
                  <a:srgbClr val="1822CD"/>
                </a:solidFill>
                <a:latin typeface="Arial Black" pitchFamily="34" charset="0"/>
              </a:rPr>
              <a:t/>
            </a:r>
            <a:br>
              <a:rPr lang="en-US" sz="6600" dirty="0">
                <a:solidFill>
                  <a:srgbClr val="1822CD"/>
                </a:solidFill>
                <a:latin typeface="Arial Black" pitchFamily="34" charset="0"/>
              </a:rPr>
            </a:br>
            <a:r>
              <a:rPr lang="en-US" sz="6600" dirty="0">
                <a:solidFill>
                  <a:srgbClr val="1822CD"/>
                </a:solidFill>
                <a:latin typeface="Arial Black" pitchFamily="34" charset="0"/>
              </a:rPr>
              <a:t/>
            </a:r>
            <a:br>
              <a:rPr lang="en-US" sz="6600" dirty="0">
                <a:solidFill>
                  <a:srgbClr val="1822CD"/>
                </a:solidFill>
                <a:latin typeface="Arial Black" pitchFamily="34" charset="0"/>
              </a:rPr>
            </a:br>
            <a:r>
              <a:rPr lang="en-US" sz="6600" dirty="0">
                <a:solidFill>
                  <a:srgbClr val="1822CD"/>
                </a:solidFill>
                <a:latin typeface="Arial Black" pitchFamily="34" charset="0"/>
              </a:rPr>
              <a:t/>
            </a:r>
            <a:br>
              <a:rPr lang="en-US" sz="6600" dirty="0">
                <a:solidFill>
                  <a:srgbClr val="1822CD"/>
                </a:solidFill>
                <a:latin typeface="Arial Black" pitchFamily="34" charset="0"/>
              </a:rPr>
            </a:br>
            <a:r>
              <a:rPr lang="en-US" sz="6600" dirty="0">
                <a:solidFill>
                  <a:srgbClr val="1822CD"/>
                </a:solidFill>
                <a:latin typeface="Arial Black" pitchFamily="34" charset="0"/>
              </a:rPr>
              <a:t/>
            </a:r>
            <a:br>
              <a:rPr lang="en-US" sz="6600" dirty="0">
                <a:solidFill>
                  <a:srgbClr val="1822CD"/>
                </a:solidFill>
                <a:latin typeface="Arial Black" pitchFamily="34" charset="0"/>
              </a:rPr>
            </a:br>
            <a:r>
              <a:rPr lang="en-US" sz="6600" dirty="0">
                <a:solidFill>
                  <a:srgbClr val="1822CD"/>
                </a:solidFill>
                <a:latin typeface="Arial Black" pitchFamily="34" charset="0"/>
              </a:rPr>
              <a:t/>
            </a:r>
            <a:br>
              <a:rPr lang="en-US" sz="6600" dirty="0">
                <a:solidFill>
                  <a:srgbClr val="1822CD"/>
                </a:solidFill>
                <a:latin typeface="Arial Black" pitchFamily="34" charset="0"/>
              </a:rPr>
            </a:br>
            <a:r>
              <a:rPr lang="en-US" sz="6600" dirty="0">
                <a:solidFill>
                  <a:srgbClr val="1822CD"/>
                </a:solidFill>
                <a:latin typeface="Arial Black" pitchFamily="34" charset="0"/>
              </a:rPr>
              <a:t/>
            </a:r>
            <a:br>
              <a:rPr lang="en-US" sz="6600" dirty="0">
                <a:solidFill>
                  <a:srgbClr val="1822CD"/>
                </a:solidFill>
                <a:latin typeface="Arial Black" pitchFamily="34" charset="0"/>
              </a:rPr>
            </a:br>
            <a:r>
              <a:rPr lang="en-US" sz="6600" dirty="0">
                <a:solidFill>
                  <a:srgbClr val="1822CD"/>
                </a:solidFill>
                <a:latin typeface="Arial Black" pitchFamily="34" charset="0"/>
              </a:rPr>
              <a:t/>
            </a:r>
            <a:br>
              <a:rPr lang="en-US" sz="6600" dirty="0">
                <a:solidFill>
                  <a:srgbClr val="1822CD"/>
                </a:solidFill>
                <a:latin typeface="Arial Black" pitchFamily="34" charset="0"/>
              </a:rPr>
            </a:br>
            <a:r>
              <a:rPr lang="en-US" sz="6600" dirty="0">
                <a:solidFill>
                  <a:srgbClr val="1822CD"/>
                </a:solidFill>
                <a:latin typeface="Arial Black" pitchFamily="34" charset="0"/>
              </a:rPr>
              <a:t/>
            </a:r>
            <a:br>
              <a:rPr lang="en-US" sz="6600" dirty="0">
                <a:solidFill>
                  <a:srgbClr val="1822CD"/>
                </a:solidFill>
                <a:latin typeface="Arial Black" pitchFamily="34" charset="0"/>
              </a:rPr>
            </a:br>
            <a:r>
              <a:rPr lang="en-US" sz="6600" dirty="0">
                <a:solidFill>
                  <a:srgbClr val="1822CD"/>
                </a:solidFill>
                <a:latin typeface="Arial Black" pitchFamily="34" charset="0"/>
              </a:rPr>
              <a:t/>
            </a:r>
            <a:br>
              <a:rPr lang="en-US" sz="6600" dirty="0">
                <a:solidFill>
                  <a:srgbClr val="1822CD"/>
                </a:solidFill>
                <a:latin typeface="Arial Black" pitchFamily="34" charset="0"/>
              </a:rPr>
            </a:br>
            <a:r>
              <a:rPr lang="en-US" sz="6600" dirty="0">
                <a:solidFill>
                  <a:srgbClr val="1822CD"/>
                </a:solidFill>
                <a:latin typeface="Arial Black" pitchFamily="34" charset="0"/>
              </a:rPr>
              <a:t/>
            </a:r>
            <a:br>
              <a:rPr lang="en-US" sz="6600" dirty="0">
                <a:solidFill>
                  <a:srgbClr val="1822CD"/>
                </a:solidFill>
                <a:latin typeface="Arial Black" pitchFamily="34" charset="0"/>
              </a:rPr>
            </a:br>
            <a:r>
              <a:rPr lang="en-US" sz="6600" dirty="0">
                <a:solidFill>
                  <a:srgbClr val="1822CD"/>
                </a:solidFill>
                <a:latin typeface="Arial Black" pitchFamily="34" charset="0"/>
              </a:rPr>
              <a:t/>
            </a:r>
            <a:br>
              <a:rPr lang="en-US" sz="6600" dirty="0">
                <a:solidFill>
                  <a:srgbClr val="1822CD"/>
                </a:solidFill>
                <a:latin typeface="Arial Black" pitchFamily="34" charset="0"/>
              </a:rPr>
            </a:br>
            <a:r>
              <a:rPr lang="en-US" sz="6600" dirty="0">
                <a:solidFill>
                  <a:srgbClr val="1822CD"/>
                </a:solidFill>
                <a:latin typeface="Arial Black" pitchFamily="34" charset="0"/>
              </a:rPr>
              <a:t/>
            </a:r>
            <a:br>
              <a:rPr lang="en-US" sz="6600" dirty="0">
                <a:solidFill>
                  <a:srgbClr val="1822CD"/>
                </a:solidFill>
                <a:latin typeface="Arial Black" pitchFamily="34" charset="0"/>
              </a:rPr>
            </a:br>
            <a:r>
              <a:rPr lang="en-US" sz="6600" dirty="0">
                <a:solidFill>
                  <a:srgbClr val="1822CD"/>
                </a:solidFill>
                <a:latin typeface="Arial Black" pitchFamily="34" charset="0"/>
              </a:rPr>
              <a:t/>
            </a:r>
            <a:br>
              <a:rPr lang="en-US" sz="6600" dirty="0">
                <a:solidFill>
                  <a:srgbClr val="1822CD"/>
                </a:solidFill>
                <a:latin typeface="Arial Black" pitchFamily="34" charset="0"/>
              </a:rPr>
            </a:br>
            <a:r>
              <a:rPr lang="en-US" sz="6600" dirty="0">
                <a:solidFill>
                  <a:srgbClr val="1822CD"/>
                </a:solidFill>
                <a:latin typeface="Arial Black" pitchFamily="34" charset="0"/>
              </a:rPr>
              <a:t/>
            </a:r>
            <a:br>
              <a:rPr lang="en-US" sz="6600" dirty="0">
                <a:solidFill>
                  <a:srgbClr val="1822CD"/>
                </a:solidFill>
                <a:latin typeface="Arial Black" pitchFamily="34" charset="0"/>
              </a:rPr>
            </a:br>
            <a:r>
              <a:rPr lang="en-US" sz="6600" dirty="0">
                <a:solidFill>
                  <a:srgbClr val="1822CD"/>
                </a:solidFill>
                <a:latin typeface="Arial Black" pitchFamily="34" charset="0"/>
              </a:rPr>
              <a:t/>
            </a:r>
            <a:br>
              <a:rPr lang="en-US" sz="6600" dirty="0">
                <a:solidFill>
                  <a:srgbClr val="1822CD"/>
                </a:solidFill>
                <a:latin typeface="Arial Black" pitchFamily="34" charset="0"/>
              </a:rPr>
            </a:br>
            <a:r>
              <a:rPr lang="en-US" sz="6600" dirty="0">
                <a:solidFill>
                  <a:srgbClr val="1822CD"/>
                </a:solidFill>
                <a:latin typeface="Arial Black" pitchFamily="34" charset="0"/>
              </a:rPr>
              <a:t/>
            </a:r>
            <a:br>
              <a:rPr lang="en-US" sz="6600" dirty="0">
                <a:solidFill>
                  <a:srgbClr val="1822CD"/>
                </a:solidFill>
                <a:latin typeface="Arial Black" pitchFamily="34" charset="0"/>
              </a:rPr>
            </a:br>
            <a:r>
              <a:rPr lang="en-US" sz="6600" dirty="0">
                <a:solidFill>
                  <a:srgbClr val="1822CD"/>
                </a:solidFill>
                <a:latin typeface="Arial Black" pitchFamily="34" charset="0"/>
              </a:rPr>
              <a:t/>
            </a:r>
            <a:br>
              <a:rPr lang="en-US" sz="6600" dirty="0">
                <a:solidFill>
                  <a:srgbClr val="1822CD"/>
                </a:solidFill>
                <a:latin typeface="Arial Black" pitchFamily="34" charset="0"/>
              </a:rPr>
            </a:br>
            <a:r>
              <a:rPr lang="en-US" sz="6600" dirty="0">
                <a:solidFill>
                  <a:srgbClr val="1822CD"/>
                </a:solidFill>
                <a:latin typeface="Arial Black" pitchFamily="34" charset="0"/>
              </a:rPr>
              <a:t/>
            </a:r>
            <a:br>
              <a:rPr lang="en-US" sz="6600" dirty="0">
                <a:solidFill>
                  <a:srgbClr val="1822CD"/>
                </a:solidFill>
                <a:latin typeface="Arial Black" pitchFamily="34" charset="0"/>
              </a:rPr>
            </a:br>
            <a:r>
              <a:rPr lang="en-US" sz="6600" dirty="0">
                <a:solidFill>
                  <a:srgbClr val="1822CD"/>
                </a:solidFill>
                <a:latin typeface="Arial Black" pitchFamily="34" charset="0"/>
              </a:rPr>
              <a:t/>
            </a:r>
            <a:br>
              <a:rPr lang="en-US" sz="6600" dirty="0">
                <a:solidFill>
                  <a:srgbClr val="1822CD"/>
                </a:solidFill>
                <a:latin typeface="Arial Black" pitchFamily="34" charset="0"/>
              </a:rPr>
            </a:br>
            <a:r>
              <a:rPr lang="en-US" sz="6600" dirty="0">
                <a:solidFill>
                  <a:srgbClr val="1822CD"/>
                </a:solidFill>
                <a:latin typeface="Arial Black" pitchFamily="34" charset="0"/>
              </a:rPr>
              <a:t/>
            </a:r>
            <a:br>
              <a:rPr lang="en-US" sz="6600" dirty="0">
                <a:solidFill>
                  <a:srgbClr val="1822CD"/>
                </a:solidFill>
                <a:latin typeface="Arial Black" pitchFamily="34" charset="0"/>
              </a:rPr>
            </a:br>
            <a:r>
              <a:rPr lang="en-US" sz="6600" dirty="0">
                <a:solidFill>
                  <a:srgbClr val="1822CD"/>
                </a:solidFill>
                <a:latin typeface="Arial Black" pitchFamily="34" charset="0"/>
              </a:rPr>
              <a:t/>
            </a:r>
            <a:br>
              <a:rPr lang="en-US" sz="6600" dirty="0">
                <a:solidFill>
                  <a:srgbClr val="1822CD"/>
                </a:solidFill>
                <a:latin typeface="Arial Black" pitchFamily="34" charset="0"/>
              </a:rPr>
            </a:br>
            <a:r>
              <a:rPr lang="en-US" sz="6600" dirty="0">
                <a:solidFill>
                  <a:srgbClr val="1822CD"/>
                </a:solidFill>
                <a:latin typeface="Arial Black" pitchFamily="34" charset="0"/>
              </a:rPr>
              <a:t/>
            </a:r>
            <a:br>
              <a:rPr lang="en-US" sz="6600" dirty="0">
                <a:solidFill>
                  <a:srgbClr val="1822CD"/>
                </a:solidFill>
                <a:latin typeface="Arial Black" pitchFamily="34" charset="0"/>
              </a:rPr>
            </a:br>
            <a:r>
              <a:rPr lang="en-US" sz="6600" dirty="0">
                <a:solidFill>
                  <a:srgbClr val="1822CD"/>
                </a:solidFill>
                <a:latin typeface="Arial Black" pitchFamily="34" charset="0"/>
              </a:rPr>
              <a:t/>
            </a:r>
            <a:br>
              <a:rPr lang="en-US" sz="6600" dirty="0">
                <a:solidFill>
                  <a:srgbClr val="1822CD"/>
                </a:solidFill>
                <a:latin typeface="Arial Black" pitchFamily="34" charset="0"/>
              </a:rPr>
            </a:br>
            <a:r>
              <a:rPr lang="en-US" sz="6600" dirty="0">
                <a:solidFill>
                  <a:srgbClr val="1822CD"/>
                </a:solidFill>
                <a:latin typeface="Arial Black" pitchFamily="34" charset="0"/>
              </a:rPr>
              <a:t/>
            </a:r>
            <a:br>
              <a:rPr lang="en-US" sz="6600" dirty="0">
                <a:solidFill>
                  <a:srgbClr val="1822CD"/>
                </a:solidFill>
                <a:latin typeface="Arial Black" pitchFamily="34" charset="0"/>
              </a:rPr>
            </a:br>
            <a:r>
              <a:rPr lang="en-US" sz="6600" dirty="0">
                <a:solidFill>
                  <a:srgbClr val="1822CD"/>
                </a:solidFill>
                <a:latin typeface="Arial Black" pitchFamily="34" charset="0"/>
              </a:rPr>
              <a:t/>
            </a:r>
            <a:br>
              <a:rPr lang="en-US" sz="6600" dirty="0">
                <a:solidFill>
                  <a:srgbClr val="1822CD"/>
                </a:solidFill>
                <a:latin typeface="Arial Black" pitchFamily="34" charset="0"/>
              </a:rPr>
            </a:br>
            <a:r>
              <a:rPr lang="en-US" sz="6600" dirty="0">
                <a:solidFill>
                  <a:srgbClr val="1822CD"/>
                </a:solidFill>
                <a:latin typeface="Arial Black" pitchFamily="34" charset="0"/>
              </a:rPr>
              <a:t/>
            </a:r>
            <a:br>
              <a:rPr lang="en-US" sz="6600" dirty="0">
                <a:solidFill>
                  <a:srgbClr val="1822CD"/>
                </a:solidFill>
                <a:latin typeface="Arial Black" pitchFamily="34" charset="0"/>
              </a:rPr>
            </a:br>
            <a:r>
              <a:rPr lang="en-US" sz="6600" dirty="0">
                <a:solidFill>
                  <a:srgbClr val="1822CD"/>
                </a:solidFill>
                <a:latin typeface="Arial Black" pitchFamily="34" charset="0"/>
              </a:rPr>
              <a:t/>
            </a:r>
            <a:br>
              <a:rPr lang="en-US" sz="6600" dirty="0">
                <a:solidFill>
                  <a:srgbClr val="1822CD"/>
                </a:solidFill>
                <a:latin typeface="Arial Black" pitchFamily="34" charset="0"/>
              </a:rPr>
            </a:br>
            <a:r>
              <a:rPr lang="en-US" sz="6600" dirty="0">
                <a:solidFill>
                  <a:srgbClr val="1822CD"/>
                </a:solidFill>
                <a:latin typeface="Arial Black" pitchFamily="34" charset="0"/>
              </a:rPr>
              <a:t/>
            </a:r>
            <a:br>
              <a:rPr lang="en-US" sz="6600" dirty="0">
                <a:solidFill>
                  <a:srgbClr val="1822CD"/>
                </a:solidFill>
                <a:latin typeface="Arial Black" pitchFamily="34" charset="0"/>
              </a:rPr>
            </a:br>
            <a:r>
              <a:rPr lang="en-US" sz="6600" dirty="0">
                <a:solidFill>
                  <a:srgbClr val="1822CD"/>
                </a:solidFill>
                <a:latin typeface="Arial Black" pitchFamily="34" charset="0"/>
              </a:rPr>
              <a:t/>
            </a:r>
            <a:br>
              <a:rPr lang="en-US" sz="6600" dirty="0">
                <a:solidFill>
                  <a:srgbClr val="1822CD"/>
                </a:solidFill>
                <a:latin typeface="Arial Black" pitchFamily="34" charset="0"/>
              </a:rPr>
            </a:br>
            <a:r>
              <a:rPr lang="en-US" sz="6600" dirty="0">
                <a:solidFill>
                  <a:srgbClr val="1822CD"/>
                </a:solidFill>
                <a:latin typeface="Arial Black" pitchFamily="34" charset="0"/>
              </a:rPr>
              <a:t/>
            </a:r>
            <a:br>
              <a:rPr lang="en-US" sz="6600" dirty="0">
                <a:solidFill>
                  <a:srgbClr val="1822CD"/>
                </a:solidFill>
                <a:latin typeface="Arial Black" pitchFamily="34" charset="0"/>
              </a:rPr>
            </a:br>
            <a:r>
              <a:rPr lang="en-US" sz="6600" dirty="0">
                <a:solidFill>
                  <a:srgbClr val="1822CD"/>
                </a:solidFill>
                <a:latin typeface="Arial Black" pitchFamily="34" charset="0"/>
              </a:rPr>
              <a:t/>
            </a:r>
            <a:br>
              <a:rPr lang="en-US" sz="6600" dirty="0">
                <a:solidFill>
                  <a:srgbClr val="1822CD"/>
                </a:solidFill>
                <a:latin typeface="Arial Black" pitchFamily="34" charset="0"/>
              </a:rPr>
            </a:br>
            <a:r>
              <a:rPr lang="en-US" sz="6600" dirty="0">
                <a:solidFill>
                  <a:srgbClr val="1822CD"/>
                </a:solidFill>
                <a:latin typeface="Arial Black" pitchFamily="34" charset="0"/>
              </a:rPr>
              <a:t/>
            </a:r>
            <a:br>
              <a:rPr lang="en-US" sz="6600" dirty="0">
                <a:solidFill>
                  <a:srgbClr val="1822CD"/>
                </a:solidFill>
                <a:latin typeface="Arial Black" pitchFamily="34" charset="0"/>
              </a:rPr>
            </a:br>
            <a:r>
              <a:rPr lang="en-US" sz="7300" b="1" dirty="0"/>
              <a:t>Missouri</a:t>
            </a:r>
            <a:br>
              <a:rPr lang="en-US" sz="7300" b="1" dirty="0"/>
            </a:br>
            <a:r>
              <a:rPr lang="en-US" sz="7300" b="1" dirty="0"/>
              <a:t>State of Transportation</a:t>
            </a:r>
            <a:r>
              <a:rPr lang="en-US" sz="4000" b="1" dirty="0">
                <a:solidFill>
                  <a:srgbClr val="1822CD"/>
                </a:solidFill>
                <a:latin typeface="Arial Black" pitchFamily="34" charset="0"/>
              </a:rPr>
              <a:t/>
            </a:r>
            <a:br>
              <a:rPr lang="en-US" sz="4000" b="1" dirty="0">
                <a:solidFill>
                  <a:srgbClr val="1822CD"/>
                </a:solidFill>
                <a:latin typeface="Arial Black" pitchFamily="34" charset="0"/>
              </a:rPr>
            </a:b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pPr fontAlgn="auto">
              <a:lnSpc>
                <a:spcPct val="72000"/>
              </a:lnSpc>
              <a:spcBef>
                <a:spcPct val="0"/>
              </a:spcBef>
              <a:spcAft>
                <a:spcPts val="0"/>
              </a:spcAft>
              <a:defRPr/>
            </a:pPr>
            <a:r>
              <a:rPr lang="en-US" sz="2800" dirty="0"/>
              <a:t>Missouri Department of Elementary</a:t>
            </a:r>
            <a:br>
              <a:rPr lang="en-US" sz="2800" dirty="0"/>
            </a:br>
            <a:r>
              <a:rPr lang="en-US" sz="2800" dirty="0"/>
              <a:t>and Secondary Education</a:t>
            </a:r>
          </a:p>
        </p:txBody>
      </p:sp>
      <p:pic>
        <p:nvPicPr>
          <p:cNvPr id="4" name="Picture 3" descr="torch-color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1200" y="533401"/>
            <a:ext cx="1295400" cy="510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524000" y="6200775"/>
            <a:ext cx="2209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prstClr val="white"/>
                </a:solidFill>
              </a:rPr>
              <a:t>November 2016</a:t>
            </a:r>
            <a:endParaRPr lang="en-US" sz="32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62986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Missouri Public School Stats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057400" y="1600200"/>
            <a:ext cx="8229600" cy="4648200"/>
          </a:xfrm>
        </p:spPr>
        <p:txBody>
          <a:bodyPr/>
          <a:lstStyle/>
          <a:p>
            <a:pPr marL="0" indent="0">
              <a:buNone/>
            </a:pPr>
            <a:r>
              <a:rPr lang="en-US" sz="3100" b="1" dirty="0"/>
              <a:t>2015-16 School Year/2016-17 Payment Year</a:t>
            </a:r>
          </a:p>
          <a:p>
            <a:pPr marL="0" indent="0">
              <a:buNone/>
            </a:pPr>
            <a:endParaRPr lang="en-US" sz="1100" dirty="0"/>
          </a:p>
          <a:p>
            <a:r>
              <a:rPr lang="en-US" sz="3600" dirty="0"/>
              <a:t>Students Transported Daily:  543,550</a:t>
            </a:r>
          </a:p>
          <a:p>
            <a:r>
              <a:rPr lang="en-US" sz="3600" dirty="0"/>
              <a:t>Route Miles Traveled:  107,354,628</a:t>
            </a:r>
          </a:p>
          <a:p>
            <a:r>
              <a:rPr lang="en-US" sz="3600" dirty="0"/>
              <a:t>Non-Route Miles Traveled:  22,011,086</a:t>
            </a:r>
          </a:p>
          <a:p>
            <a:r>
              <a:rPr lang="en-US" sz="3600" dirty="0"/>
              <a:t>Total Costs:  $484,423,023</a:t>
            </a:r>
          </a:p>
          <a:p>
            <a:r>
              <a:rPr lang="en-US" sz="3600" dirty="0"/>
              <a:t>Total School Buses:  12,014</a:t>
            </a:r>
          </a:p>
          <a:p>
            <a:pPr marL="0" indent="0">
              <a:buNone/>
            </a:pPr>
            <a:r>
              <a:rPr lang="en-US" dirty="0" smtClean="0"/>
              <a:t>	36% contracted, 64% district-operated</a:t>
            </a:r>
          </a:p>
        </p:txBody>
      </p:sp>
    </p:spTree>
    <p:extLst>
      <p:ext uri="{BB962C8B-B14F-4D97-AF65-F5344CB8AC3E}">
        <p14:creationId xmlns:p14="http://schemas.microsoft.com/office/powerpoint/2010/main" val="315558063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52400"/>
            <a:ext cx="9144000" cy="990600"/>
          </a:xfrm>
        </p:spPr>
        <p:txBody>
          <a:bodyPr/>
          <a:lstStyle/>
          <a:p>
            <a:pPr algn="ctr"/>
            <a:r>
              <a:rPr lang="en-US" dirty="0" smtClean="0"/>
              <a:t>School Transportation Funding Shortfall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057400" y="1524000"/>
            <a:ext cx="8232648" cy="4724400"/>
          </a:xfrm>
        </p:spPr>
        <p:txBody>
          <a:bodyPr/>
          <a:lstStyle/>
          <a:p>
            <a:r>
              <a:rPr lang="en-US" dirty="0" smtClean="0"/>
              <a:t>Entitlement (75% of Route Costs):  $272,222,271</a:t>
            </a:r>
          </a:p>
          <a:p>
            <a:r>
              <a:rPr lang="en-US" dirty="0" smtClean="0"/>
              <a:t>Reimbursement:  </a:t>
            </a:r>
          </a:p>
          <a:p>
            <a:pPr lvl="1"/>
            <a:r>
              <a:rPr lang="en-US" dirty="0" smtClean="0"/>
              <a:t>Appropriated:  $105,297,713</a:t>
            </a:r>
          </a:p>
          <a:p>
            <a:pPr lvl="1"/>
            <a:r>
              <a:rPr lang="en-US" dirty="0" smtClean="0"/>
              <a:t>Current Funding Available:  $86,780,987</a:t>
            </a:r>
          </a:p>
          <a:p>
            <a:r>
              <a:rPr lang="en-US" dirty="0" smtClean="0"/>
              <a:t>State Law Funding Reimbursement:  75%</a:t>
            </a:r>
          </a:p>
          <a:p>
            <a:r>
              <a:rPr lang="en-US" dirty="0" smtClean="0"/>
              <a:t>Current Funding Level:  30%</a:t>
            </a:r>
          </a:p>
          <a:p>
            <a:r>
              <a:rPr lang="en-US" dirty="0" smtClean="0"/>
              <a:t>Funding in 1999-2000:  99.5%</a:t>
            </a:r>
          </a:p>
          <a:p>
            <a:r>
              <a:rPr lang="en-US" dirty="0" smtClean="0"/>
              <a:t>Highest Appropriation:  $167,797,713 in 2007-08 with 68.7%</a:t>
            </a:r>
          </a:p>
          <a:p>
            <a:r>
              <a:rPr lang="en-US" dirty="0" smtClean="0"/>
              <a:t>Average increase in costs:  4%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624903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152400"/>
            <a:ext cx="8153400" cy="990600"/>
          </a:xfrm>
        </p:spPr>
        <p:txBody>
          <a:bodyPr/>
          <a:lstStyle/>
          <a:p>
            <a:r>
              <a:rPr lang="en-US" dirty="0" smtClean="0"/>
              <a:t>Missouri School Bus Specs Revised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600200" y="1524000"/>
            <a:ext cx="8763000" cy="4724400"/>
          </a:xfrm>
        </p:spPr>
        <p:txBody>
          <a:bodyPr/>
          <a:lstStyle/>
          <a:p>
            <a:r>
              <a:rPr lang="en-US" dirty="0"/>
              <a:t>Technical Advisory Committee meet in May 2016, reviewing the 2015 National School Transportation Specifications compared to the current 2013 Missouri Minimum </a:t>
            </a:r>
            <a:r>
              <a:rPr lang="en-US" dirty="0" smtClean="0"/>
              <a:t>Standards for School Buses</a:t>
            </a:r>
            <a:endParaRPr lang="en-US" dirty="0"/>
          </a:p>
          <a:p>
            <a:r>
              <a:rPr lang="en-US" dirty="0" smtClean="0"/>
              <a:t>The Missouri Minimum Standards went to the State Board of Education for approved as a proposed rule in October 2016</a:t>
            </a:r>
          </a:p>
          <a:p>
            <a:r>
              <a:rPr lang="en-US" dirty="0" smtClean="0"/>
              <a:t>Rulemaking process will take about 6-7 months.</a:t>
            </a:r>
          </a:p>
          <a:p>
            <a:r>
              <a:rPr lang="en-US" dirty="0" smtClean="0"/>
              <a:t>New Minimum Standards will take effect for school buses manufactured after June 30, 2017</a:t>
            </a:r>
          </a:p>
        </p:txBody>
      </p:sp>
    </p:spTree>
    <p:extLst>
      <p:ext uri="{BB962C8B-B14F-4D97-AF65-F5344CB8AC3E}">
        <p14:creationId xmlns:p14="http://schemas.microsoft.com/office/powerpoint/2010/main" val="101817913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School Bus Driver Shortage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Many Missouri school districts are fighting a school bus driver shortage</a:t>
            </a:r>
          </a:p>
          <a:p>
            <a:pPr marL="777875" lvl="1" indent="-457200"/>
            <a:r>
              <a:rPr lang="en-US" dirty="0" smtClean="0"/>
              <a:t>Part-time/split shift job</a:t>
            </a:r>
          </a:p>
          <a:p>
            <a:pPr marL="777875" lvl="1" indent="-457200"/>
            <a:r>
              <a:rPr lang="en-US" dirty="0" smtClean="0"/>
              <a:t>Increased number of transportation routes</a:t>
            </a:r>
          </a:p>
          <a:p>
            <a:pPr marL="777875" lvl="1" indent="-457200"/>
            <a:r>
              <a:rPr lang="en-US" dirty="0" smtClean="0"/>
              <a:t>No benefits</a:t>
            </a:r>
          </a:p>
          <a:p>
            <a:pPr marL="777875" lvl="1" indent="-457200"/>
            <a:r>
              <a:rPr lang="en-US" dirty="0" smtClean="0"/>
              <a:t>Low pay</a:t>
            </a:r>
          </a:p>
          <a:p>
            <a:pPr marL="777875" lvl="1" indent="-457200"/>
            <a:r>
              <a:rPr lang="en-US" dirty="0" smtClean="0"/>
              <a:t>Complexity of pre-trip CDL test</a:t>
            </a:r>
          </a:p>
          <a:p>
            <a:pPr marL="777875" lvl="1" indent="-457200"/>
            <a:r>
              <a:rPr lang="en-US" dirty="0" smtClean="0"/>
              <a:t>CDL 14 day permit requirement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600913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304800"/>
            <a:ext cx="8153400" cy="762000"/>
          </a:xfrm>
        </p:spPr>
        <p:txBody>
          <a:bodyPr/>
          <a:lstStyle/>
          <a:p>
            <a:pPr algn="ctr">
              <a:defRPr/>
            </a:pPr>
            <a:r>
              <a:rPr lang="en-US" sz="5400" dirty="0">
                <a:solidFill>
                  <a:srgbClr val="187534"/>
                </a:solidFill>
              </a:rPr>
              <a:t>Contact Information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524000" y="1600200"/>
            <a:ext cx="9144000" cy="4876800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en-US" sz="1800" b="1" dirty="0">
              <a:solidFill>
                <a:schemeClr val="accent1">
                  <a:lumMod val="75000"/>
                </a:schemeClr>
              </a:solidFill>
            </a:endParaRPr>
          </a:p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Debra Clink</a:t>
            </a:r>
          </a:p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Manager, Student Transportation</a:t>
            </a:r>
          </a:p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Missouri Department of Elementary and Secondary Education</a:t>
            </a:r>
          </a:p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(573) 751-0357</a:t>
            </a:r>
          </a:p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Debra.Clink@dese.mo.gov</a:t>
            </a:r>
            <a:endParaRPr lang="en-US" sz="2800" b="1" dirty="0">
              <a:solidFill>
                <a:schemeClr val="accent1">
                  <a:lumMod val="75000"/>
                </a:schemeClr>
              </a:solidFill>
            </a:endParaRPr>
          </a:p>
          <a:p>
            <a:pPr algn="ctr">
              <a:buFont typeface="Wingdings" pitchFamily="2" charset="2"/>
              <a:buNone/>
              <a:defRPr/>
            </a:pPr>
            <a:endParaRPr lang="en-US" sz="2000" dirty="0">
              <a:solidFill>
                <a:schemeClr val="accent1">
                  <a:lumMod val="75000"/>
                </a:schemeClr>
              </a:solidFill>
              <a:hlinkClick r:id="rId2"/>
            </a:endParaRPr>
          </a:p>
          <a:p>
            <a:pPr algn="ctr">
              <a:buFont typeface="Wingdings" pitchFamily="2" charset="2"/>
              <a:buNone/>
              <a:defRPr/>
            </a:pP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dese.mo.gov | facebook.com/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</a:rPr>
              <a:t>MOEducation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  <a:p>
            <a:pPr algn="ctr">
              <a:buFont typeface="Wingdings" pitchFamily="2" charset="2"/>
              <a:buNone/>
              <a:defRPr/>
            </a:pP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twitter.com/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</a:rPr>
              <a:t>MOEducation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 | youtube.com/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</a:rPr>
              <a:t>MODeptofEducation</a:t>
            </a:r>
            <a:endParaRPr lang="en-US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7855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9600" dirty="0" smtClean="0"/>
              <a:t>North Carolina</a:t>
            </a:r>
            <a:endParaRPr lang="en-US" sz="9600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7562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62666" y="1572615"/>
            <a:ext cx="3896904" cy="2352405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Fatal Accident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fld id="{757A2F4E-5D54-B04B-91BD-7E78EE1FE9FD}" type="slidenum">
              <a:rPr lang="en-US" smtClean="0"/>
              <a:pPr/>
              <a:t>7</a:t>
            </a:fld>
            <a:endParaRPr lang="en-US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2667" y="3925019"/>
            <a:ext cx="3896904" cy="274428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7410" y="1624866"/>
            <a:ext cx="4000500" cy="22479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518695" y="4349859"/>
            <a:ext cx="3674853" cy="203132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5C6670"/>
                </a:solidFill>
              </a:rPr>
              <a:t>Sunday, September 11, 2016</a:t>
            </a:r>
          </a:p>
          <a:p>
            <a:pPr algn="ctr"/>
            <a:r>
              <a:rPr lang="en-US" dirty="0">
                <a:solidFill>
                  <a:srgbClr val="5C6670"/>
                </a:solidFill>
              </a:rPr>
              <a:t>Driver, Kari Chopper 44 years old, mother of 4 and grandmother was killed and 18 injured </a:t>
            </a:r>
          </a:p>
          <a:p>
            <a:pPr algn="ctr"/>
            <a:r>
              <a:rPr lang="en-US" dirty="0">
                <a:solidFill>
                  <a:srgbClr val="5C6670"/>
                </a:solidFill>
              </a:rPr>
              <a:t> Denver International Airport</a:t>
            </a:r>
          </a:p>
          <a:p>
            <a:pPr algn="ctr"/>
            <a:r>
              <a:rPr lang="en-US" dirty="0">
                <a:solidFill>
                  <a:srgbClr val="5C6670"/>
                </a:solidFill>
                <a:hlinkClick r:id="rId5"/>
              </a:rPr>
              <a:t>https://youtu.be/bNgbfEoCg50</a:t>
            </a:r>
            <a:endParaRPr lang="en-US" dirty="0">
              <a:solidFill>
                <a:srgbClr val="5C6670"/>
              </a:solidFill>
            </a:endParaRPr>
          </a:p>
          <a:p>
            <a:pPr algn="ctr"/>
            <a:endParaRPr lang="en-US" dirty="0">
              <a:solidFill>
                <a:srgbClr val="5C667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9252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438400" y="2729773"/>
            <a:ext cx="7772400" cy="990600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North Carolina Update</a:t>
            </a: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2286000" y="3886200"/>
            <a:ext cx="7772400" cy="1752600"/>
          </a:xfrm>
        </p:spPr>
        <p:txBody>
          <a:bodyPr/>
          <a:lstStyle/>
          <a:p>
            <a:r>
              <a:rPr lang="en-US" dirty="0" smtClean="0"/>
              <a:t>Derek Graham, Section Chief</a:t>
            </a:r>
          </a:p>
          <a:p>
            <a:r>
              <a:rPr lang="en-US" dirty="0" smtClean="0"/>
              <a:t>Transportation Services</a:t>
            </a:r>
          </a:p>
          <a:p>
            <a:r>
              <a:rPr lang="en-US" sz="2800" dirty="0"/>
              <a:t>North Carolina Department of Public Instruction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0662" y="609601"/>
            <a:ext cx="7801560" cy="1527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627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Primer on Re-Routing</a:t>
            </a:r>
            <a:br>
              <a:rPr lang="en-US" dirty="0" smtClean="0"/>
            </a:br>
            <a:r>
              <a:rPr lang="en-US" dirty="0" smtClean="0"/>
              <a:t>by Hurricane Matthew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80952" y="1876250"/>
            <a:ext cx="6030097" cy="4944680"/>
          </a:xfrm>
        </p:spPr>
      </p:pic>
      <p:sp>
        <p:nvSpPr>
          <p:cNvPr id="5" name="Right Arrow 4"/>
          <p:cNvSpPr/>
          <p:nvPr/>
        </p:nvSpPr>
        <p:spPr>
          <a:xfrm rot="971085">
            <a:off x="1644138" y="2913723"/>
            <a:ext cx="3048000" cy="1295400"/>
          </a:xfrm>
          <a:prstGeom prst="rightArrow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</a:rPr>
              <a:t>“Purple Worms” – ROAD OUT</a:t>
            </a:r>
          </a:p>
        </p:txBody>
      </p:sp>
    </p:spTree>
    <p:extLst>
      <p:ext uri="{BB962C8B-B14F-4D97-AF65-F5344CB8AC3E}">
        <p14:creationId xmlns:p14="http://schemas.microsoft.com/office/powerpoint/2010/main" val="145680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0258" y="-18535"/>
            <a:ext cx="3086100" cy="41148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0992" y="1371600"/>
            <a:ext cx="3200400" cy="4267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3430" y="3124200"/>
            <a:ext cx="2800350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797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1900" y="-4119"/>
            <a:ext cx="3086100" cy="41148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6235" y="2564027"/>
            <a:ext cx="3240560" cy="43207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2890" y="30893"/>
            <a:ext cx="3145310" cy="4193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417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Lap Shoulder Belts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 NC, school buses are replaced at state expense after 20 years, 200k miles </a:t>
            </a:r>
          </a:p>
          <a:p>
            <a:pPr lvl="1"/>
            <a:r>
              <a:rPr lang="en-US" dirty="0" smtClean="0"/>
              <a:t>(about 600 for 2015-2016)</a:t>
            </a:r>
          </a:p>
          <a:p>
            <a:r>
              <a:rPr lang="en-US" dirty="0" smtClean="0"/>
              <a:t>11 districts chose the lap/shoulder belt option – 82 buses total – included at state expense, all within budget for the 600 buses</a:t>
            </a:r>
          </a:p>
        </p:txBody>
      </p:sp>
    </p:spTree>
    <p:extLst>
      <p:ext uri="{BB962C8B-B14F-4D97-AF65-F5344CB8AC3E}">
        <p14:creationId xmlns:p14="http://schemas.microsoft.com/office/powerpoint/2010/main" val="2337683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Lap Shoulder Belts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District had to agree to implement a mandatory use policy</a:t>
            </a:r>
          </a:p>
          <a:p>
            <a:r>
              <a:rPr lang="en-US" dirty="0" smtClean="0"/>
              <a:t>Initial reports from most districts – implementation easier for elementary, but some success with older students</a:t>
            </a:r>
          </a:p>
          <a:p>
            <a:r>
              <a:rPr lang="en-US" dirty="0" smtClean="0"/>
              <a:t>Change has its challenges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5999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438400" y="2729773"/>
            <a:ext cx="7772400" cy="990600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North Carolina Update</a:t>
            </a: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2286000" y="3886200"/>
            <a:ext cx="7772400" cy="1752600"/>
          </a:xfrm>
        </p:spPr>
        <p:txBody>
          <a:bodyPr/>
          <a:lstStyle/>
          <a:p>
            <a:r>
              <a:rPr lang="en-US" dirty="0" smtClean="0"/>
              <a:t>Derek Graham, Section Chief</a:t>
            </a:r>
          </a:p>
          <a:p>
            <a:r>
              <a:rPr lang="en-US" dirty="0" smtClean="0"/>
              <a:t>Transportation Services</a:t>
            </a:r>
          </a:p>
          <a:p>
            <a:r>
              <a:rPr lang="en-US" sz="2800" dirty="0"/>
              <a:t>North Carolina Department of Public Instruction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0662" y="609601"/>
            <a:ext cx="7801560" cy="1527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9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9600" dirty="0" smtClean="0"/>
              <a:t>North Dakota</a:t>
            </a:r>
            <a:endParaRPr lang="en-US" sz="9600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72022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478" y="163286"/>
            <a:ext cx="8271783" cy="173082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884491" y="2510116"/>
            <a:ext cx="6923755" cy="3046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ND State Director’s Report</a:t>
            </a:r>
          </a:p>
          <a:p>
            <a:pPr algn="ctr"/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November 2016</a:t>
            </a:r>
          </a:p>
          <a:p>
            <a:pPr algn="ctr"/>
            <a:endParaRPr lang="en-US" sz="4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Don Williams</a:t>
            </a:r>
          </a:p>
        </p:txBody>
      </p:sp>
    </p:spTree>
    <p:extLst>
      <p:ext uri="{BB962C8B-B14F-4D97-AF65-F5344CB8AC3E}">
        <p14:creationId xmlns:p14="http://schemas.microsoft.com/office/powerpoint/2010/main" val="420133946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PI_logo_FINAL_Horz_cmyk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4229" y="5723165"/>
            <a:ext cx="1766207" cy="65994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810986" y="950464"/>
            <a:ext cx="6096000" cy="310854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Current Issues</a:t>
            </a:r>
          </a:p>
          <a:p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Working with NDDOT for Railroad Crossing improvements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Running a press release on the increasing number of Stop-Arm violations for two of western area, large school districts. Possible PSA in the near future.</a:t>
            </a:r>
          </a:p>
        </p:txBody>
      </p:sp>
    </p:spTree>
    <p:extLst>
      <p:ext uri="{BB962C8B-B14F-4D97-AF65-F5344CB8AC3E}">
        <p14:creationId xmlns:p14="http://schemas.microsoft.com/office/powerpoint/2010/main" val="36524888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Driver Shortage</a:t>
            </a:r>
          </a:p>
          <a:p>
            <a:r>
              <a:rPr lang="en-US" sz="2000" dirty="0"/>
              <a:t>Funding</a:t>
            </a:r>
          </a:p>
          <a:p>
            <a:r>
              <a:rPr lang="en-US" sz="2000" dirty="0"/>
              <a:t>Lack of Staff</a:t>
            </a:r>
          </a:p>
          <a:p>
            <a:r>
              <a:rPr lang="en-US" sz="2000" dirty="0"/>
              <a:t>Maintaining current communications ( emails, phone, etc.)</a:t>
            </a:r>
          </a:p>
          <a:p>
            <a:r>
              <a:rPr lang="en-US" sz="2000" dirty="0"/>
              <a:t>Local Control – Too much individual interpretation of rules and regulations/laws.</a:t>
            </a:r>
          </a:p>
          <a:p>
            <a:r>
              <a:rPr lang="en-US" sz="2000" dirty="0"/>
              <a:t>Lack of Training for District Transportation Staff (required to wear several hats, and “thrown” into the position.  Offered Supervisor classes past 2 years.</a:t>
            </a:r>
          </a:p>
          <a:p>
            <a:r>
              <a:rPr lang="en-US" sz="2000" dirty="0"/>
              <a:t>Small districts – no trainers, facing new federal requirements</a:t>
            </a:r>
          </a:p>
          <a:p>
            <a:r>
              <a:rPr lang="en-US" sz="2000" dirty="0"/>
              <a:t>Lack of Third Party Testers</a:t>
            </a:r>
          </a:p>
          <a:p>
            <a:r>
              <a:rPr lang="en-US" sz="2000" dirty="0"/>
              <a:t>Geography – Plains, Mountain (Northern Slope, Front Range), Metro</a:t>
            </a:r>
          </a:p>
          <a:p>
            <a:endParaRPr lang="en-US" sz="20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fld id="{757A2F4E-5D54-B04B-91BD-7E78EE1FE9FD}" type="slidenum">
              <a:rPr lang="en-US" smtClean="0"/>
              <a:pPr/>
              <a:t>8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746105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PI_logo_FINAL_Horz_cmyk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4229" y="5723165"/>
            <a:ext cx="1766207" cy="65994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810985" y="950464"/>
            <a:ext cx="8765722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Funding (highlights)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Transportation Grant appropriated by Legislation every 2 years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One dollar and eighteen cents ($1.18) per mile for school buses having a capacity of ten or more passengers;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Fifty-five cents (.55) per mile for vehicles having a capacity of nine or fewer passengers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Fifty-four cents (.54) per mile, home-to-school/route (one way, rural)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Thirty-two cents (.32) per mile (one way, in-city) </a:t>
            </a:r>
          </a:p>
        </p:txBody>
      </p:sp>
    </p:spTree>
    <p:extLst>
      <p:ext uri="{BB962C8B-B14F-4D97-AF65-F5344CB8AC3E}">
        <p14:creationId xmlns:p14="http://schemas.microsoft.com/office/powerpoint/2010/main" val="200476273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PI_logo_FINAL_Horz_cmyk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4229" y="5723165"/>
            <a:ext cx="1766207" cy="659946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" name="Object 2"/>
          <p:cNvGraphicFramePr>
            <a:graphicFrameLocks noChangeAspect="1"/>
          </p:cNvGraphicFramePr>
          <p:nvPr>
            <p:extLst/>
          </p:nvPr>
        </p:nvGraphicFramePr>
        <p:xfrm>
          <a:off x="1094339" y="547008"/>
          <a:ext cx="9127346" cy="45980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9" name="Worksheet" r:id="rId5" imgW="4933978" imgH="2485957" progId="Excel.Sheet.12">
                  <p:embed/>
                </p:oleObj>
              </mc:Choice>
              <mc:Fallback>
                <p:oleObj name="Worksheet" r:id="rId5" imgW="4933978" imgH="2485957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094339" y="547008"/>
                        <a:ext cx="9127346" cy="459809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/>
          <p:cNvSpPr/>
          <p:nvPr/>
        </p:nvSpPr>
        <p:spPr>
          <a:xfrm>
            <a:off x="1094338" y="5329152"/>
            <a:ext cx="736386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Reimbursement Cap includes Actual operating transportation expenditures, an 8 year average of transportation equipment, and a percentage of Administration and Overhead expenses</a:t>
            </a:r>
          </a:p>
        </p:txBody>
      </p:sp>
    </p:spTree>
    <p:extLst>
      <p:ext uri="{BB962C8B-B14F-4D97-AF65-F5344CB8AC3E}">
        <p14:creationId xmlns:p14="http://schemas.microsoft.com/office/powerpoint/2010/main" val="107347556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PI_logo_FINAL_Horz_cmyk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4229" y="5723165"/>
            <a:ext cx="1766207" cy="65994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6500" y="1028700"/>
            <a:ext cx="4699000" cy="48006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976943" y="674757"/>
            <a:ext cx="244169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Questions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020883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9600" dirty="0" smtClean="0"/>
              <a:t>Oregon</a:t>
            </a:r>
            <a:endParaRPr lang="en-US" sz="9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571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Oregon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ODE responsible for transportation of students regardless of method</a:t>
            </a:r>
          </a:p>
          <a:p>
            <a:pPr lvl="1"/>
            <a:r>
              <a:rPr lang="en-US" dirty="0" smtClean="0"/>
              <a:t>School buses, white activity buses</a:t>
            </a:r>
            <a:r>
              <a:rPr lang="en-US" smtClean="0"/>
              <a:t>, vans/passenger cars</a:t>
            </a:r>
            <a:endParaRPr lang="en-US" dirty="0" smtClean="0"/>
          </a:p>
          <a:p>
            <a:r>
              <a:rPr lang="en-US" dirty="0" smtClean="0"/>
              <a:t>272,121 kids (47%) and 64,673,606 miles</a:t>
            </a:r>
          </a:p>
          <a:p>
            <a:r>
              <a:rPr lang="en-US" dirty="0" smtClean="0"/>
              <a:t>Transportation Mandated, funding through State School Fund</a:t>
            </a:r>
          </a:p>
          <a:p>
            <a:r>
              <a:rPr lang="en-US" dirty="0" smtClean="0"/>
              <a:t>Key initiatives:</a:t>
            </a:r>
          </a:p>
          <a:p>
            <a:pPr lvl="1"/>
            <a:r>
              <a:rPr lang="en-US" dirty="0" smtClean="0"/>
              <a:t>Rule updates</a:t>
            </a:r>
          </a:p>
          <a:p>
            <a:pPr lvl="1"/>
            <a:r>
              <a:rPr lang="en-US" dirty="0" smtClean="0"/>
              <a:t>Review district audit procedures</a:t>
            </a:r>
          </a:p>
          <a:p>
            <a:pPr lvl="1"/>
            <a:r>
              <a:rPr lang="en-US" dirty="0" smtClean="0"/>
              <a:t>Supervisor Certification</a:t>
            </a:r>
          </a:p>
          <a:p>
            <a:pPr lvl="1"/>
            <a:r>
              <a:rPr lang="en-US" dirty="0" smtClean="0"/>
              <a:t>Building a training library for ECUs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00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9600" dirty="0" smtClean="0"/>
              <a:t>Washington</a:t>
            </a:r>
            <a:endParaRPr lang="en-US" sz="9600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04206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217488"/>
            <a:ext cx="9144000" cy="801687"/>
          </a:xfrm>
        </p:spPr>
        <p:txBody>
          <a:bodyPr>
            <a:normAutofit/>
          </a:bodyPr>
          <a:lstStyle/>
          <a:p>
            <a:r>
              <a:rPr lang="en-US" sz="4800" b="1" dirty="0"/>
              <a:t>STATE OF THE BUS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00175" y="5534025"/>
            <a:ext cx="9144000" cy="1133474"/>
          </a:xfrm>
        </p:spPr>
        <p:txBody>
          <a:bodyPr>
            <a:normAutofit fontScale="47500" lnSpcReduction="20000"/>
          </a:bodyPr>
          <a:lstStyle/>
          <a:p>
            <a:r>
              <a:rPr lang="en-US" sz="5900" dirty="0"/>
              <a:t>Glenn Gorton</a:t>
            </a:r>
          </a:p>
          <a:p>
            <a:r>
              <a:rPr lang="en-US" sz="5900" dirty="0"/>
              <a:t>Director of Student Transportation – OSPI</a:t>
            </a:r>
          </a:p>
          <a:p>
            <a:r>
              <a:rPr lang="en-US" sz="3400" dirty="0"/>
              <a:t>NASDPTS 2016</a:t>
            </a:r>
          </a:p>
          <a:p>
            <a:endParaRPr lang="en-US" dirty="0"/>
          </a:p>
        </p:txBody>
      </p:sp>
      <p:pic>
        <p:nvPicPr>
          <p:cNvPr id="4" name="Content Placeholder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6945" y="532711"/>
            <a:ext cx="7101830" cy="5487779"/>
          </a:xfrm>
          <a:prstGeom prst="rect">
            <a:avLst/>
          </a:prstGeom>
        </p:spPr>
      </p:pic>
      <p:pic>
        <p:nvPicPr>
          <p:cNvPr id="5" name="Picture 4" descr="OSPI logo black PP footer whitebg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1398" y="1851372"/>
            <a:ext cx="2501553" cy="2501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91491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33500" y="647701"/>
            <a:ext cx="9096375" cy="6448424"/>
          </a:xfrm>
          <a:prstGeom prst="rect">
            <a:avLst/>
          </a:prstGeom>
          <a:blipFill dpi="0" rotWithShape="1">
            <a:blip r:embed="rId2">
              <a:alphaModFix amt="50000"/>
            </a:blip>
            <a:srcRect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en-US" sz="3200" dirty="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School Districts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/>
              <a:t>295 districts</a:t>
            </a:r>
          </a:p>
          <a:p>
            <a:r>
              <a:rPr lang="en-US" sz="3200" dirty="0"/>
              <a:t>8 Charter Schools</a:t>
            </a:r>
          </a:p>
          <a:p>
            <a:r>
              <a:rPr lang="en-US" sz="3200" dirty="0"/>
              <a:t>4 Compact Schools (tribal)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9877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33500" y="647701"/>
            <a:ext cx="9096375" cy="6448424"/>
          </a:xfrm>
          <a:prstGeom prst="rect">
            <a:avLst/>
          </a:prstGeom>
          <a:blipFill dpi="0" rotWithShape="1">
            <a:blip r:embed="rId2">
              <a:alphaModFix amt="50000"/>
            </a:blip>
            <a:srcRect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endParaRPr lang="en-US" sz="3200" dirty="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Operations – Regression Formula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/>
              <a:t>Previous year expenditures</a:t>
            </a:r>
          </a:p>
          <a:p>
            <a:r>
              <a:rPr lang="en-US" sz="3200" dirty="0"/>
              <a:t>Land area</a:t>
            </a:r>
          </a:p>
          <a:p>
            <a:r>
              <a:rPr lang="en-US" sz="3200" dirty="0"/>
              <a:t>Average distance</a:t>
            </a:r>
          </a:p>
          <a:p>
            <a:r>
              <a:rPr lang="en-US" sz="3200" dirty="0"/>
              <a:t>Destinations</a:t>
            </a:r>
          </a:p>
          <a:p>
            <a:r>
              <a:rPr lang="en-US" sz="3200" dirty="0"/>
              <a:t>Basic program counts</a:t>
            </a:r>
          </a:p>
          <a:p>
            <a:r>
              <a:rPr lang="en-US" sz="3200" dirty="0"/>
              <a:t>Special program counts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76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33500" y="647701"/>
            <a:ext cx="9096375" cy="6448424"/>
          </a:xfrm>
          <a:prstGeom prst="rect">
            <a:avLst/>
          </a:prstGeom>
          <a:blipFill dpi="0" rotWithShape="1">
            <a:blip r:embed="rId2">
              <a:alphaModFix amt="50000"/>
            </a:blip>
            <a:srcRect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en-US" sz="3200" dirty="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4309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Operations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z="3200" dirty="0">
                <a:solidFill>
                  <a:prstClr val="black"/>
                </a:solidFill>
              </a:rPr>
              <a:t>Total Previous Year Expenditures: $441,347,696.75</a:t>
            </a:r>
          </a:p>
          <a:p>
            <a:pPr marL="0" lvl="0" indent="0">
              <a:buNone/>
            </a:pPr>
            <a:r>
              <a:rPr lang="en-US" sz="3200" dirty="0">
                <a:solidFill>
                  <a:prstClr val="black"/>
                </a:solidFill>
              </a:rPr>
              <a:t> </a:t>
            </a:r>
            <a:endParaRPr lang="en-US" sz="3200" dirty="0" smtClean="0">
              <a:solidFill>
                <a:prstClr val="black"/>
              </a:solidFill>
            </a:endParaRPr>
          </a:p>
          <a:p>
            <a:pPr lvl="0"/>
            <a:r>
              <a:rPr lang="en-US" sz="3200" dirty="0" smtClean="0">
                <a:solidFill>
                  <a:prstClr val="black"/>
                </a:solidFill>
              </a:rPr>
              <a:t>Actual Reimbursement: $421,055,016.97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3305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Want to drive a bus on these roads?  Come on………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fld id="{757A2F4E-5D54-B04B-91BD-7E78EE1FE9FD}" type="slidenum">
              <a:rPr lang="en-US" smtClean="0"/>
              <a:pPr/>
              <a:t>9</a:t>
            </a:fld>
            <a:endParaRPr lang="en-US" dirty="0" smtClean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04292" y="1599063"/>
            <a:ext cx="4100335" cy="255024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9344" y="4212867"/>
            <a:ext cx="3617343" cy="255024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4024" y="1599062"/>
            <a:ext cx="3950897" cy="2550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054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33500" y="647701"/>
            <a:ext cx="9096375" cy="6448424"/>
          </a:xfrm>
          <a:prstGeom prst="rect">
            <a:avLst/>
          </a:prstGeom>
          <a:blipFill dpi="0" rotWithShape="1">
            <a:blip r:embed="rId2">
              <a:alphaModFix amt="50000"/>
            </a:blip>
            <a:srcRect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endParaRPr lang="en-US" sz="3200" dirty="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Buses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z="3200" dirty="0">
                <a:solidFill>
                  <a:prstClr val="black"/>
                </a:solidFill>
              </a:rPr>
              <a:t>10,450 State wide</a:t>
            </a:r>
          </a:p>
          <a:p>
            <a:pPr lvl="0"/>
            <a:r>
              <a:rPr lang="en-US" sz="3200" dirty="0">
                <a:solidFill>
                  <a:prstClr val="black"/>
                </a:solidFill>
              </a:rPr>
              <a:t>A and B buses - 8 Years</a:t>
            </a:r>
          </a:p>
          <a:p>
            <a:pPr lvl="0"/>
            <a:r>
              <a:rPr lang="en-US" sz="3200" dirty="0">
                <a:solidFill>
                  <a:prstClr val="black"/>
                </a:solidFill>
              </a:rPr>
              <a:t>C and D buses - 13 Years</a:t>
            </a:r>
          </a:p>
          <a:p>
            <a:pPr lvl="0"/>
            <a:r>
              <a:rPr lang="en-US" sz="3200" dirty="0">
                <a:solidFill>
                  <a:prstClr val="black"/>
                </a:solidFill>
              </a:rPr>
              <a:t>$52,244,000 District Buses (Replacement Cost)</a:t>
            </a:r>
          </a:p>
          <a:p>
            <a:pPr lvl="0"/>
            <a:r>
              <a:rPr lang="en-US" sz="3200" dirty="0">
                <a:solidFill>
                  <a:prstClr val="black"/>
                </a:solidFill>
              </a:rPr>
              <a:t>$720,000 Contractor Buses (Depreciation Cost)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7503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9600" dirty="0" smtClean="0"/>
              <a:t>Wisconsin</a:t>
            </a:r>
            <a:endParaRPr lang="en-US" sz="9600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674580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42467"/>
          </a:xfrm>
        </p:spPr>
        <p:txBody>
          <a:bodyPr/>
          <a:lstStyle/>
          <a:p>
            <a:r>
              <a:rPr lang="en-US" dirty="0" smtClean="0"/>
              <a:t>Wisconsin Transportation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0781" y="1307592"/>
            <a:ext cx="10972800" cy="510478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District responsibility - required 2 miles or more – or hazard area</a:t>
            </a:r>
          </a:p>
          <a:p>
            <a:r>
              <a:rPr lang="en-US" dirty="0" smtClean="0"/>
              <a:t>State categorical aid based on miles transported/student</a:t>
            </a:r>
          </a:p>
          <a:p>
            <a:pPr lvl="1"/>
            <a:r>
              <a:rPr lang="en-US" dirty="0" smtClean="0"/>
              <a:t>$15/under 2mi; $35/2-5mi; $55/5-8mi; $110/8-12mi; $300/12+mi</a:t>
            </a:r>
          </a:p>
          <a:p>
            <a:r>
              <a:rPr lang="en-US" dirty="0" smtClean="0"/>
              <a:t>Adjusted 2014-15 transportation cost = $ 357,886,579 </a:t>
            </a:r>
          </a:p>
          <a:p>
            <a:r>
              <a:rPr lang="en-US" dirty="0" smtClean="0"/>
              <a:t>2015-16 Aid</a:t>
            </a:r>
          </a:p>
          <a:p>
            <a:endParaRPr lang="en-US" dirty="0"/>
          </a:p>
          <a:p>
            <a:endParaRPr lang="en-US" dirty="0" smtClean="0"/>
          </a:p>
          <a:p>
            <a:pPr lvl="1"/>
            <a:r>
              <a:rPr lang="en-US" dirty="0" smtClean="0"/>
              <a:t>All aid is spent out – based on percent of formula total</a:t>
            </a:r>
          </a:p>
          <a:p>
            <a:r>
              <a:rPr lang="en-US" dirty="0" smtClean="0"/>
              <a:t>High Cost Transportation Aid – 128 of </a:t>
            </a:r>
            <a:r>
              <a:rPr lang="en-US" smtClean="0"/>
              <a:t>422 districts</a:t>
            </a:r>
            <a:endParaRPr lang="en-US" dirty="0" smtClean="0"/>
          </a:p>
          <a:p>
            <a:pPr lvl="1"/>
            <a:r>
              <a:rPr lang="en-US" dirty="0" smtClean="0"/>
              <a:t>&lt; 150% average cost/student; &gt; 50 students/</a:t>
            </a:r>
            <a:r>
              <a:rPr lang="en-US" dirty="0" err="1" smtClean="0"/>
              <a:t>sq.mi</a:t>
            </a:r>
            <a:r>
              <a:rPr lang="en-US" dirty="0" smtClean="0"/>
              <a:t>. - $7.5 M</a:t>
            </a:r>
          </a:p>
          <a:p>
            <a:r>
              <a:rPr lang="en-US" dirty="0" smtClean="0"/>
              <a:t>Equalization aid supports general costs – average 62%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3279129" y="2991009"/>
            <a:ext cx="5235344" cy="1357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126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9600" dirty="0" smtClean="0"/>
              <a:t>Wyoming</a:t>
            </a:r>
            <a:endParaRPr lang="en-US" sz="9600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608613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CF3"/>
            </a:gs>
            <a:gs pos="74001">
              <a:srgbClr val="FFE790"/>
            </a:gs>
            <a:gs pos="83000">
              <a:srgbClr val="FFE790"/>
            </a:gs>
            <a:gs pos="100000">
              <a:srgbClr val="FFEFB5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654301" y="228600"/>
            <a:ext cx="5827713" cy="762000"/>
          </a:xfrm>
        </p:spPr>
        <p:txBody>
          <a:bodyPr/>
          <a:lstStyle/>
          <a:p>
            <a:pPr algn="ctr"/>
            <a:r>
              <a:rPr lang="en-US" altLang="en-US" sz="4400">
                <a:solidFill>
                  <a:schemeClr val="hlink"/>
                </a:solidFill>
              </a:rPr>
              <a:t>Wyoming Update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654301" y="1905001"/>
            <a:ext cx="5827713" cy="3243263"/>
          </a:xfrm>
        </p:spPr>
        <p:txBody>
          <a:bodyPr rtlCol="0">
            <a:normAutofit/>
          </a:bodyPr>
          <a:lstStyle/>
          <a:p>
            <a:pPr marL="285750" indent="-285750" algn="l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Stop Arm cameras mandated on every school bus commencing with the 2016-17 school year.</a:t>
            </a:r>
          </a:p>
          <a:p>
            <a:pPr marL="285750" indent="-285750" algn="l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Built convertible school bus seats into the Fall 2016 Bus Bid as a standard spec moving forward.</a:t>
            </a:r>
          </a:p>
        </p:txBody>
      </p:sp>
      <p:pic>
        <p:nvPicPr>
          <p:cNvPr id="5124" name="Picture 5" descr="C:\Users\dkoske\Downloads\1F24C2DA-C633-4B28-97F1-8508DEA3245B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4648200"/>
            <a:ext cx="2590800" cy="163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2077455"/>
      </p:ext>
    </p:extLst>
  </p:cSld>
  <p:clrMapOvr>
    <a:masterClrMapping/>
  </p:clrMapOvr>
</p:sld>
</file>

<file path=ppt/theme/_rels/them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image" Target="../media/image3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Bullet Copy">
  <a:themeElements>
    <a:clrScheme name="Custom 1">
      <a:dk1>
        <a:srgbClr val="71303F"/>
      </a:dk1>
      <a:lt1>
        <a:srgbClr val="FFD141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1">
            <a:lumMod val="95000"/>
          </a:schemeClr>
        </a:solidFill>
      </a:spPr>
      <a:bodyPr rtlCol="0" anchor="ctr"/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11.xml><?xml version="1.0" encoding="utf-8"?>
<a:theme xmlns:a="http://schemas.openxmlformats.org/drawingml/2006/main" name="Median">
  <a:themeElements>
    <a:clrScheme name="DESE">
      <a:dk1>
        <a:sysClr val="windowText" lastClr="000000"/>
      </a:dk1>
      <a:lt1>
        <a:sysClr val="window" lastClr="FFFFFF"/>
      </a:lt1>
      <a:dk2>
        <a:srgbClr val="00829B"/>
      </a:dk2>
      <a:lt2>
        <a:srgbClr val="EEECE1"/>
      </a:lt2>
      <a:accent1>
        <a:srgbClr val="3D9833"/>
      </a:accent1>
      <a:accent2>
        <a:srgbClr val="843F0F"/>
      </a:accent2>
      <a:accent3>
        <a:srgbClr val="00337F"/>
      </a:accent3>
      <a:accent4>
        <a:srgbClr val="B59B0C"/>
      </a:accent4>
      <a:accent5>
        <a:srgbClr val="C13828"/>
      </a:accent5>
      <a:accent6>
        <a:srgbClr val="939905"/>
      </a:accent6>
      <a:hlink>
        <a:srgbClr val="4C280F"/>
      </a:hlink>
      <a:folHlink>
        <a:srgbClr val="BF7F3F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Facet">
  <a:themeElements>
    <a:clrScheme name="Yellow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FFCA08"/>
      </a:accent1>
      <a:accent2>
        <a:srgbClr val="F8931D"/>
      </a:accent2>
      <a:accent3>
        <a:srgbClr val="CE8D3E"/>
      </a:accent3>
      <a:accent4>
        <a:srgbClr val="EC7016"/>
      </a:accent4>
      <a:accent5>
        <a:srgbClr val="E64823"/>
      </a:accent5>
      <a:accent6>
        <a:srgbClr val="9C6A6A"/>
      </a:accent6>
      <a:hlink>
        <a:srgbClr val="2998E3"/>
      </a:hlink>
      <a:folHlink>
        <a:srgbClr val="7F723D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ppt/theme/theme18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OE 2013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SFSS Template">
  <a:themeElements>
    <a:clrScheme name="Network 10">
      <a:dk1>
        <a:srgbClr val="000000"/>
      </a:dk1>
      <a:lt1>
        <a:srgbClr val="FFFFFF"/>
      </a:lt1>
      <a:dk2>
        <a:srgbClr val="330066"/>
      </a:dk2>
      <a:lt2>
        <a:srgbClr val="808080"/>
      </a:lt2>
      <a:accent1>
        <a:srgbClr val="CCCC00"/>
      </a:accent1>
      <a:accent2>
        <a:srgbClr val="669999"/>
      </a:accent2>
      <a:accent3>
        <a:srgbClr val="FFFFFF"/>
      </a:accent3>
      <a:accent4>
        <a:srgbClr val="000000"/>
      </a:accent4>
      <a:accent5>
        <a:srgbClr val="E2E2AA"/>
      </a:accent5>
      <a:accent6>
        <a:srgbClr val="5C8A8A"/>
      </a:accent6>
      <a:hlink>
        <a:srgbClr val="7E9CE8"/>
      </a:hlink>
      <a:folHlink>
        <a:srgbClr val="D8D8EC"/>
      </a:folHlink>
    </a:clrScheme>
    <a:fontScheme name="Networ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Network 1">
        <a:dk1>
          <a:srgbClr val="4F747B"/>
        </a:dk1>
        <a:lt1>
          <a:srgbClr val="FFFFFF"/>
        </a:lt1>
        <a:dk2>
          <a:srgbClr val="000000"/>
        </a:dk2>
        <a:lt2>
          <a:srgbClr val="C0C0C0"/>
        </a:lt2>
        <a:accent1>
          <a:srgbClr val="859868"/>
        </a:accent1>
        <a:accent2>
          <a:srgbClr val="5F5F5F"/>
        </a:accent2>
        <a:accent3>
          <a:srgbClr val="AAAAAA"/>
        </a:accent3>
        <a:accent4>
          <a:srgbClr val="DADADA"/>
        </a:accent4>
        <a:accent5>
          <a:srgbClr val="C2CAB9"/>
        </a:accent5>
        <a:accent6>
          <a:srgbClr val="555555"/>
        </a:accent6>
        <a:hlink>
          <a:srgbClr val="5F5F5F"/>
        </a:hlink>
        <a:folHlink>
          <a:srgbClr val="BA121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2">
        <a:dk1>
          <a:srgbClr val="3C0000"/>
        </a:dk1>
        <a:lt1>
          <a:srgbClr val="FFFFFF"/>
        </a:lt1>
        <a:dk2>
          <a:srgbClr val="4D0B0B"/>
        </a:dk2>
        <a:lt2>
          <a:srgbClr val="FFFFFF"/>
        </a:lt2>
        <a:accent1>
          <a:srgbClr val="666633"/>
        </a:accent1>
        <a:accent2>
          <a:srgbClr val="CC3300"/>
        </a:accent2>
        <a:accent3>
          <a:srgbClr val="B2AAAA"/>
        </a:accent3>
        <a:accent4>
          <a:srgbClr val="DADADA"/>
        </a:accent4>
        <a:accent5>
          <a:srgbClr val="B8B8AD"/>
        </a:accent5>
        <a:accent6>
          <a:srgbClr val="B92D00"/>
        </a:accent6>
        <a:hlink>
          <a:srgbClr val="CC9900"/>
        </a:hlink>
        <a:folHlink>
          <a:srgbClr val="CC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3">
        <a:dk1>
          <a:srgbClr val="666699"/>
        </a:dk1>
        <a:lt1>
          <a:srgbClr val="FFFFFF"/>
        </a:lt1>
        <a:dk2>
          <a:srgbClr val="15192B"/>
        </a:dk2>
        <a:lt2>
          <a:srgbClr val="CCCCFF"/>
        </a:lt2>
        <a:accent1>
          <a:srgbClr val="4F893D"/>
        </a:accent1>
        <a:accent2>
          <a:srgbClr val="666699"/>
        </a:accent2>
        <a:accent3>
          <a:srgbClr val="AAABAC"/>
        </a:accent3>
        <a:accent4>
          <a:srgbClr val="DADADA"/>
        </a:accent4>
        <a:accent5>
          <a:srgbClr val="B2C4AF"/>
        </a:accent5>
        <a:accent6>
          <a:srgbClr val="5C5C8A"/>
        </a:accent6>
        <a:hlink>
          <a:srgbClr val="CC9900"/>
        </a:hlink>
        <a:folHlink>
          <a:srgbClr val="4837C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4">
        <a:dk1>
          <a:srgbClr val="666699"/>
        </a:dk1>
        <a:lt1>
          <a:srgbClr val="FFFFFF"/>
        </a:lt1>
        <a:dk2>
          <a:srgbClr val="86001A"/>
        </a:dk2>
        <a:lt2>
          <a:srgbClr val="CCCC66"/>
        </a:lt2>
        <a:accent1>
          <a:srgbClr val="FF3300"/>
        </a:accent1>
        <a:accent2>
          <a:srgbClr val="FF6600"/>
        </a:accent2>
        <a:accent3>
          <a:srgbClr val="C3AAAB"/>
        </a:accent3>
        <a:accent4>
          <a:srgbClr val="DADADA"/>
        </a:accent4>
        <a:accent5>
          <a:srgbClr val="FFADAA"/>
        </a:accent5>
        <a:accent6>
          <a:srgbClr val="E75C00"/>
        </a:accent6>
        <a:hlink>
          <a:srgbClr val="CC9900"/>
        </a:hlink>
        <a:folHlink>
          <a:srgbClr val="FF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5">
        <a:dk1>
          <a:srgbClr val="666699"/>
        </a:dk1>
        <a:lt1>
          <a:srgbClr val="FFFFFF"/>
        </a:lt1>
        <a:dk2>
          <a:srgbClr val="000054"/>
        </a:dk2>
        <a:lt2>
          <a:srgbClr val="FFFFFF"/>
        </a:lt2>
        <a:accent1>
          <a:srgbClr val="3333FF"/>
        </a:accent1>
        <a:accent2>
          <a:srgbClr val="006699"/>
        </a:accent2>
        <a:accent3>
          <a:srgbClr val="AAAAB3"/>
        </a:accent3>
        <a:accent4>
          <a:srgbClr val="DADADA"/>
        </a:accent4>
        <a:accent5>
          <a:srgbClr val="ADADFF"/>
        </a:accent5>
        <a:accent6>
          <a:srgbClr val="005C8A"/>
        </a:accent6>
        <a:hlink>
          <a:srgbClr val="669900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6">
        <a:dk1>
          <a:srgbClr val="808080"/>
        </a:dk1>
        <a:lt1>
          <a:srgbClr val="FFFFFF"/>
        </a:lt1>
        <a:dk2>
          <a:srgbClr val="30054B"/>
        </a:dk2>
        <a:lt2>
          <a:srgbClr val="FFFFFF"/>
        </a:lt2>
        <a:accent1>
          <a:srgbClr val="797B9B"/>
        </a:accent1>
        <a:accent2>
          <a:srgbClr val="6B4FB1"/>
        </a:accent2>
        <a:accent3>
          <a:srgbClr val="ADAAB1"/>
        </a:accent3>
        <a:accent4>
          <a:srgbClr val="DADADA"/>
        </a:accent4>
        <a:accent5>
          <a:srgbClr val="BEBFCB"/>
        </a:accent5>
        <a:accent6>
          <a:srgbClr val="6047A0"/>
        </a:accent6>
        <a:hlink>
          <a:srgbClr val="7AACCE"/>
        </a:hlink>
        <a:folHlink>
          <a:srgbClr val="D8D8E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7">
        <a:dk1>
          <a:srgbClr val="808080"/>
        </a:dk1>
        <a:lt1>
          <a:srgbClr val="FFFFCC"/>
        </a:lt1>
        <a:dk2>
          <a:srgbClr val="29527B"/>
        </a:dk2>
        <a:lt2>
          <a:srgbClr val="FFFFFF"/>
        </a:lt2>
        <a:accent1>
          <a:srgbClr val="CCCC00"/>
        </a:accent1>
        <a:accent2>
          <a:srgbClr val="669999"/>
        </a:accent2>
        <a:accent3>
          <a:srgbClr val="ACB3BF"/>
        </a:accent3>
        <a:accent4>
          <a:srgbClr val="DADAAE"/>
        </a:accent4>
        <a:accent5>
          <a:srgbClr val="E2E2AA"/>
        </a:accent5>
        <a:accent6>
          <a:srgbClr val="5C8A8A"/>
        </a:accent6>
        <a:hlink>
          <a:srgbClr val="D8D8EC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8">
        <a:dk1>
          <a:srgbClr val="666699"/>
        </a:dk1>
        <a:lt1>
          <a:srgbClr val="FFFFFF"/>
        </a:lt1>
        <a:dk2>
          <a:srgbClr val="476949"/>
        </a:dk2>
        <a:lt2>
          <a:srgbClr val="FFFFFF"/>
        </a:lt2>
        <a:accent1>
          <a:srgbClr val="CC6600"/>
        </a:accent1>
        <a:accent2>
          <a:srgbClr val="CC9900"/>
        </a:accent2>
        <a:accent3>
          <a:srgbClr val="B1B9B1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45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9">
        <a:dk1>
          <a:srgbClr val="000000"/>
        </a:dk1>
        <a:lt1>
          <a:srgbClr val="FFFFFF"/>
        </a:lt1>
        <a:dk2>
          <a:srgbClr val="7C1302"/>
        </a:dk2>
        <a:lt2>
          <a:srgbClr val="CC9900"/>
        </a:lt2>
        <a:accent1>
          <a:srgbClr val="CC9900"/>
        </a:accent1>
        <a:accent2>
          <a:srgbClr val="CC3300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B92D00"/>
        </a:accent6>
        <a:hlink>
          <a:srgbClr val="80808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twork 10">
        <a:dk1>
          <a:srgbClr val="000000"/>
        </a:dk1>
        <a:lt1>
          <a:srgbClr val="FFFFFF"/>
        </a:lt1>
        <a:dk2>
          <a:srgbClr val="330066"/>
        </a:dk2>
        <a:lt2>
          <a:srgbClr val="808080"/>
        </a:lt2>
        <a:accent1>
          <a:srgbClr val="CCCC00"/>
        </a:accent1>
        <a:accent2>
          <a:srgbClr val="669999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5C8A8A"/>
        </a:accent6>
        <a:hlink>
          <a:srgbClr val="7E9CE8"/>
        </a:hlink>
        <a:folHlink>
          <a:srgbClr val="D8D8E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CDE THEME">
  <a:themeElements>
    <a:clrScheme name="BCo CDE MS Color Palette FINAL">
      <a:dk1>
        <a:srgbClr val="5C6670"/>
      </a:dk1>
      <a:lt1>
        <a:sysClr val="window" lastClr="FFFFFF"/>
      </a:lt1>
      <a:dk2>
        <a:srgbClr val="8FC6E8"/>
      </a:dk2>
      <a:lt2>
        <a:srgbClr val="D3CCBC"/>
      </a:lt2>
      <a:accent1>
        <a:srgbClr val="488BC9"/>
      </a:accent1>
      <a:accent2>
        <a:srgbClr val="FFC846"/>
      </a:accent2>
      <a:accent3>
        <a:srgbClr val="8DC63F"/>
      </a:accent3>
      <a:accent4>
        <a:srgbClr val="6D3A5D"/>
      </a:accent4>
      <a:accent5>
        <a:srgbClr val="46797A"/>
      </a:accent5>
      <a:accent6>
        <a:srgbClr val="EF7521"/>
      </a:accent6>
      <a:hlink>
        <a:srgbClr val="101E8E"/>
      </a:hlink>
      <a:folHlink>
        <a:srgbClr val="18375D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rid">
      <a:fillStyleLst>
        <a:solidFill>
          <a:schemeClr val="phClr"/>
        </a:solidFill>
        <a:solidFill>
          <a:schemeClr val="phClr">
            <a:tint val="5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175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3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3000"/>
                <a:satMod val="11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DOE 2013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Theme1">
  <a:themeElements>
    <a:clrScheme name="Iowa Department of Education">
      <a:dk1>
        <a:sysClr val="windowText" lastClr="000000"/>
      </a:dk1>
      <a:lt1>
        <a:sysClr val="window" lastClr="FFFFFF"/>
      </a:lt1>
      <a:dk2>
        <a:srgbClr val="002152"/>
      </a:dk2>
      <a:lt2>
        <a:srgbClr val="E6E6E6"/>
      </a:lt2>
      <a:accent1>
        <a:srgbClr val="005CA3"/>
      </a:accent1>
      <a:accent2>
        <a:srgbClr val="FDE263"/>
      </a:accent2>
      <a:accent3>
        <a:srgbClr val="96BCDE"/>
      </a:accent3>
      <a:accent4>
        <a:srgbClr val="A5A5A5"/>
      </a:accent4>
      <a:accent5>
        <a:srgbClr val="DC6400"/>
      </a:accent5>
      <a:accent6>
        <a:srgbClr val="FFC200"/>
      </a:accent6>
      <a:hlink>
        <a:srgbClr val="0563C1"/>
      </a:hlink>
      <a:folHlink>
        <a:srgbClr val="954F72"/>
      </a:folHlink>
    </a:clrScheme>
    <a:fontScheme name="Arial Black-Arial">
      <a:majorFont>
        <a:latin typeface="Arial Black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Theme1" id="{0D020C62-383A-49E8-A422-21BAFAA1C2DF}" vid="{3AFAE7CB-F463-4980-A276-ACECCB39591A}"/>
    </a:ext>
  </a:extLst>
</a:theme>
</file>

<file path=ppt/theme/theme7.xml><?xml version="1.0" encoding="utf-8"?>
<a:theme xmlns:a="http://schemas.openxmlformats.org/drawingml/2006/main" name="1_Theme1">
  <a:themeElements>
    <a:clrScheme name="Iowa Department of Education">
      <a:dk1>
        <a:sysClr val="windowText" lastClr="000000"/>
      </a:dk1>
      <a:lt1>
        <a:sysClr val="window" lastClr="FFFFFF"/>
      </a:lt1>
      <a:dk2>
        <a:srgbClr val="002152"/>
      </a:dk2>
      <a:lt2>
        <a:srgbClr val="E6E6E6"/>
      </a:lt2>
      <a:accent1>
        <a:srgbClr val="005CA3"/>
      </a:accent1>
      <a:accent2>
        <a:srgbClr val="FDE263"/>
      </a:accent2>
      <a:accent3>
        <a:srgbClr val="96BCDE"/>
      </a:accent3>
      <a:accent4>
        <a:srgbClr val="A5A5A5"/>
      </a:accent4>
      <a:accent5>
        <a:srgbClr val="DC6400"/>
      </a:accent5>
      <a:accent6>
        <a:srgbClr val="FFC200"/>
      </a:accent6>
      <a:hlink>
        <a:srgbClr val="0563C1"/>
      </a:hlink>
      <a:folHlink>
        <a:srgbClr val="954F72"/>
      </a:folHlink>
    </a:clrScheme>
    <a:fontScheme name="Arial Black-Arial">
      <a:majorFont>
        <a:latin typeface="Arial Black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Theme1" id="{0D020C62-383A-49E8-A422-21BAFAA1C2DF}" vid="{3AFAE7CB-F463-4980-A276-ACECCB39591A}"/>
    </a:ext>
  </a:extLst>
</a:theme>
</file>

<file path=ppt/theme/theme8.xml><?xml version="1.0" encoding="utf-8"?>
<a:theme xmlns:a="http://schemas.openxmlformats.org/drawingml/2006/main" name="1_Office Theme">
  <a:themeElements>
    <a:clrScheme name="KS Can Color Scheme">
      <a:dk1>
        <a:sysClr val="windowText" lastClr="000000"/>
      </a:dk1>
      <a:lt1>
        <a:srgbClr val="FFFFFF"/>
      </a:lt1>
      <a:dk2>
        <a:srgbClr val="15254B"/>
      </a:dk2>
      <a:lt2>
        <a:srgbClr val="FFA300"/>
      </a:lt2>
      <a:accent1>
        <a:srgbClr val="9CFF1A"/>
      </a:accent1>
      <a:accent2>
        <a:srgbClr val="FEF600"/>
      </a:accent2>
      <a:accent3>
        <a:srgbClr val="22D9E5"/>
      </a:accent3>
      <a:accent4>
        <a:srgbClr val="0D6F75"/>
      </a:accent4>
      <a:accent5>
        <a:srgbClr val="7F7F7F"/>
      </a:accent5>
      <a:accent6>
        <a:srgbClr val="4F8C00"/>
      </a:accent6>
      <a:hlink>
        <a:srgbClr val="00B0F0"/>
      </a:hlink>
      <a:folHlink>
        <a:srgbClr val="CF100A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KDE Theme">
  <a:themeElements>
    <a:clrScheme name="KDE Template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KDE Template">
      <a:majorFont>
        <a:latin typeface="Georgia"/>
        <a:ea typeface=""/>
        <a:cs typeface=""/>
      </a:majorFont>
      <a:minorFont>
        <a:latin typeface="Franklin Gothic Medium"/>
        <a:ea typeface=""/>
        <a:cs typeface="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KDE Theme" id="{8E868C0C-34D5-41A0-A346-AD48E0D39745}" vid="{C022F9D5-B768-413E-846F-1FF159DCBEEB}"/>
    </a:ext>
  </a:extLst>
</a:theme>
</file>

<file path=ppt/theme/themeOverride1.xml><?xml version="1.0" encoding="utf-8"?>
<a:themeOverride xmlns:a="http://schemas.openxmlformats.org/drawingml/2006/main">
  <a:clrScheme name="DESE">
    <a:dk1>
      <a:sysClr val="windowText" lastClr="000000"/>
    </a:dk1>
    <a:lt1>
      <a:sysClr val="window" lastClr="FFFFFF"/>
    </a:lt1>
    <a:dk2>
      <a:srgbClr val="00829B"/>
    </a:dk2>
    <a:lt2>
      <a:srgbClr val="EEECE1"/>
    </a:lt2>
    <a:accent1>
      <a:srgbClr val="3D9833"/>
    </a:accent1>
    <a:accent2>
      <a:srgbClr val="843F0F"/>
    </a:accent2>
    <a:accent3>
      <a:srgbClr val="00337F"/>
    </a:accent3>
    <a:accent4>
      <a:srgbClr val="B59B0C"/>
    </a:accent4>
    <a:accent5>
      <a:srgbClr val="C13828"/>
    </a:accent5>
    <a:accent6>
      <a:srgbClr val="939905"/>
    </a:accent6>
    <a:hlink>
      <a:srgbClr val="4C280F"/>
    </a:hlink>
    <a:folHlink>
      <a:srgbClr val="BF7F3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2908</Words>
  <Application>Microsoft Office PowerPoint</Application>
  <PresentationFormat>Custom</PresentationFormat>
  <Paragraphs>583</Paragraphs>
  <Slides>94</Slides>
  <Notes>7</Notes>
  <HiddenSlides>0</HiddenSlides>
  <MMClips>0</MMClips>
  <ScaleCrop>false</ScaleCrop>
  <HeadingPairs>
    <vt:vector size="6" baseType="variant">
      <vt:variant>
        <vt:lpstr>Theme</vt:lpstr>
      </vt:variant>
      <vt:variant>
        <vt:i4>18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94</vt:i4>
      </vt:variant>
    </vt:vector>
  </HeadingPairs>
  <TitlesOfParts>
    <vt:vector size="114" baseType="lpstr">
      <vt:lpstr>Office Theme</vt:lpstr>
      <vt:lpstr>DOE 2013</vt:lpstr>
      <vt:lpstr>OSFSS Template</vt:lpstr>
      <vt:lpstr>CDE THEME</vt:lpstr>
      <vt:lpstr>1_DOE 2013</vt:lpstr>
      <vt:lpstr>2_Theme1</vt:lpstr>
      <vt:lpstr>1_Theme1</vt:lpstr>
      <vt:lpstr>1_Office Theme</vt:lpstr>
      <vt:lpstr>KDE Theme</vt:lpstr>
      <vt:lpstr>Bullet Copy</vt:lpstr>
      <vt:lpstr>Median</vt:lpstr>
      <vt:lpstr>Default Design</vt:lpstr>
      <vt:lpstr>2_Office Theme</vt:lpstr>
      <vt:lpstr>3_Office Theme</vt:lpstr>
      <vt:lpstr>Custom Design</vt:lpstr>
      <vt:lpstr>5_Office Theme</vt:lpstr>
      <vt:lpstr>Facet</vt:lpstr>
      <vt:lpstr>4_Office Theme</vt:lpstr>
      <vt:lpstr>Document</vt:lpstr>
      <vt:lpstr>Worksheet</vt:lpstr>
      <vt:lpstr>Colorado</vt:lpstr>
      <vt:lpstr>PowerPoint Presentation</vt:lpstr>
      <vt:lpstr>Colorado</vt:lpstr>
      <vt:lpstr>New in 2016</vt:lpstr>
      <vt:lpstr>School Transportation Administrative Review (STAR)</vt:lpstr>
      <vt:lpstr>STAR</vt:lpstr>
      <vt:lpstr>Fatal Accident</vt:lpstr>
      <vt:lpstr>Challenges</vt:lpstr>
      <vt:lpstr>Want to drive a bus on these roads?  Come on………</vt:lpstr>
      <vt:lpstr>Connecticut</vt:lpstr>
      <vt:lpstr>Hawaii</vt:lpstr>
      <vt:lpstr>PowerPoint Presentation</vt:lpstr>
      <vt:lpstr>GENERAL FACTS</vt:lpstr>
      <vt:lpstr>GENERAL FACTS</vt:lpstr>
      <vt:lpstr>THANK YOU!</vt:lpstr>
      <vt:lpstr>Indiana</vt:lpstr>
      <vt:lpstr>Office of School Transportation   Michael A. LaRocco mlarocco@doe.in.gov   (317) 232 – 0891 www.doe.in.gov/transportation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Iowa</vt:lpstr>
      <vt:lpstr>NASDPTS Update from the  State of Iowa  2016 </vt:lpstr>
      <vt:lpstr>School Transportation in Iowa…….. A Few Fast Facts </vt:lpstr>
      <vt:lpstr>What is an average Iowa district? Out of 338 districts in the ‘14-’15 year……..</vt:lpstr>
      <vt:lpstr>IPTA Regional Meetings – Spring 2016</vt:lpstr>
      <vt:lpstr>IPTA Regional Meetings – Spring 2016 - Scrapbook</vt:lpstr>
      <vt:lpstr>PILOT PROJECT:  Student Detection System</vt:lpstr>
      <vt:lpstr>PILOT PROJECT:  Supplemental Warning Lights</vt:lpstr>
      <vt:lpstr>STUDY:  Lap/Shoulder Belts in School Buses</vt:lpstr>
      <vt:lpstr>DOCUMENT &amp; GUIDEANCE UPDATES</vt:lpstr>
      <vt:lpstr>New Pre-Use Inspection Forms</vt:lpstr>
      <vt:lpstr>PowerPoint Presentation</vt:lpstr>
      <vt:lpstr>New DOT Physical Forms</vt:lpstr>
      <vt:lpstr>PowerPoint Presentation</vt:lpstr>
      <vt:lpstr>Inspection Notification Process</vt:lpstr>
      <vt:lpstr>Statewide Stop-arm Violation Survey Stats</vt:lpstr>
      <vt:lpstr>TRANSPORTATION DIRECTOR TRAINING - Online</vt:lpstr>
      <vt:lpstr>And Finally……………..</vt:lpstr>
      <vt:lpstr>Kansas</vt:lpstr>
      <vt:lpstr>2016 NASDPTS Conference Kansas State Director Report</vt:lpstr>
      <vt:lpstr>Transportation Meetings in September</vt:lpstr>
      <vt:lpstr>New &amp; Present Initiatives</vt:lpstr>
      <vt:lpstr>Statistics</vt:lpstr>
      <vt:lpstr>Major Concern</vt:lpstr>
      <vt:lpstr>Thank you.</vt:lpstr>
      <vt:lpstr>Kentucky</vt:lpstr>
      <vt:lpstr>State of Transportation From Kentucky</vt:lpstr>
      <vt:lpstr>Key Statistics</vt:lpstr>
      <vt:lpstr>Funding- SEEK</vt:lpstr>
      <vt:lpstr>New Initiatives and Priorities</vt:lpstr>
      <vt:lpstr>Bus Safety and Stop Arm Violations</vt:lpstr>
      <vt:lpstr>Recruiting</vt:lpstr>
      <vt:lpstr>Minnesota</vt:lpstr>
      <vt:lpstr>Lt. Brian Reu</vt:lpstr>
      <vt:lpstr>MN Office of pupil transportation safety</vt:lpstr>
      <vt:lpstr>2015 Annual Inspection Results</vt:lpstr>
      <vt:lpstr>2015 Private vs. Public</vt:lpstr>
      <vt:lpstr>AGENCY INVOLVEMENT WITH INDUSTRY</vt:lpstr>
      <vt:lpstr>Student Recognition</vt:lpstr>
      <vt:lpstr>Missouri</vt:lpstr>
      <vt:lpstr>                                                                              Missouri State of Transportation </vt:lpstr>
      <vt:lpstr>Missouri Public School Stats</vt:lpstr>
      <vt:lpstr>School Transportation Funding Shortfall</vt:lpstr>
      <vt:lpstr>Missouri School Bus Specs Revised</vt:lpstr>
      <vt:lpstr>School Bus Driver Shortage</vt:lpstr>
      <vt:lpstr>Contact Information</vt:lpstr>
      <vt:lpstr>North Carolina</vt:lpstr>
      <vt:lpstr>North Carolina Update</vt:lpstr>
      <vt:lpstr>A Primer on Re-Routing by Hurricane Matthew</vt:lpstr>
      <vt:lpstr>PowerPoint Presentation</vt:lpstr>
      <vt:lpstr>PowerPoint Presentation</vt:lpstr>
      <vt:lpstr>Lap Shoulder Belts</vt:lpstr>
      <vt:lpstr>Lap Shoulder Belts</vt:lpstr>
      <vt:lpstr>North Carolina Update</vt:lpstr>
      <vt:lpstr>North Dakota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Oregon</vt:lpstr>
      <vt:lpstr>Oregon</vt:lpstr>
      <vt:lpstr>Washington</vt:lpstr>
      <vt:lpstr>STATE OF THE BUS</vt:lpstr>
      <vt:lpstr>School Districts</vt:lpstr>
      <vt:lpstr>Operations – Regression Formula</vt:lpstr>
      <vt:lpstr>Operations</vt:lpstr>
      <vt:lpstr>Buses</vt:lpstr>
      <vt:lpstr>Wisconsin</vt:lpstr>
      <vt:lpstr>Wisconsin Transportation</vt:lpstr>
      <vt:lpstr>Wyoming</vt:lpstr>
      <vt:lpstr>Wyoming Update</vt:lpstr>
    </vt:vector>
  </TitlesOfParts>
  <Company>State of Indiana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LaRocco, Michael</dc:creator>
  <cp:lastModifiedBy>Cherie Hime</cp:lastModifiedBy>
  <cp:revision>21</cp:revision>
  <dcterms:created xsi:type="dcterms:W3CDTF">2016-11-06T03:20:24Z</dcterms:created>
  <dcterms:modified xsi:type="dcterms:W3CDTF">2016-11-06T16:08:55Z</dcterms:modified>
</cp:coreProperties>
</file>