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6"/>
  </p:notesMasterIdLst>
  <p:sldIdLst>
    <p:sldId id="263" r:id="rId2"/>
    <p:sldId id="299" r:id="rId3"/>
    <p:sldId id="286" r:id="rId4"/>
    <p:sldId id="303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9"/>
    <a:srgbClr val="004E35"/>
    <a:srgbClr val="82C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55496" autoAdjust="0"/>
  </p:normalViewPr>
  <p:slideViewPr>
    <p:cSldViewPr snapToGrid="0"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E442E-442F-4487-9059-238AA677630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D375A-F248-45FD-98CC-14A5E524F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D375A-F248-45FD-98CC-14A5E524F1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69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48000" y="892175"/>
            <a:ext cx="3213100" cy="2409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C2EF9-E263-48D4-B86A-DC1100B9610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5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48000" y="892175"/>
            <a:ext cx="3213100" cy="2409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the right specification</a:t>
            </a: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write an overly broad bid spec</a:t>
            </a:r>
          </a:p>
          <a:p>
            <a:pPr lvl="1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Why? Inadequate companies “meet” spec</a:t>
            </a: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You’re making a deep commitment to a company</a:t>
            </a:r>
          </a:p>
          <a:p>
            <a:pPr lvl="1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Hardware integrating with software </a:t>
            </a: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clear and know what you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C2EF9-E263-48D4-B86A-DC1100B9610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C2EF9-E263-48D4-B86A-DC1100B961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4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Lead_op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9144000" cy="6858000"/>
          </a:xfrm>
          <a:prstGeom prst="rect">
            <a:avLst/>
          </a:prstGeom>
        </p:spPr>
      </p:pic>
      <p:pic>
        <p:nvPicPr>
          <p:cNvPr id="7" name="Picture 6" descr="REI_7686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07" y="600341"/>
            <a:ext cx="1545694" cy="442600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1960" y="3666879"/>
            <a:ext cx="6461760" cy="888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38150" y="5029199"/>
            <a:ext cx="2628900" cy="138112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400" cap="all" baseline="0">
                <a:solidFill>
                  <a:srgbClr val="000000"/>
                </a:solidFill>
                <a:latin typeface="Encode Sans Wide Medium"/>
              </a:defRPr>
            </a:lvl1pPr>
          </a:lstStyle>
          <a:p>
            <a:pPr lvl="0"/>
            <a:r>
              <a:rPr lang="en-US" dirty="0"/>
              <a:t>Subtitle Text Here</a:t>
            </a:r>
          </a:p>
          <a:p>
            <a:pPr lvl="0"/>
            <a:r>
              <a:rPr lang="en-US" dirty="0"/>
              <a:t>Subtitle Text Here</a:t>
            </a:r>
          </a:p>
          <a:p>
            <a:pPr lvl="0"/>
            <a:r>
              <a:rPr lang="en-US" dirty="0"/>
              <a:t>Subtitle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77304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586" y="1600200"/>
            <a:ext cx="7030668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54480" y="434339"/>
            <a:ext cx="7376160" cy="888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edit title text</a:t>
            </a:r>
          </a:p>
        </p:txBody>
      </p:sp>
    </p:spTree>
    <p:extLst>
      <p:ext uri="{BB962C8B-B14F-4D97-AF65-F5344CB8AC3E}">
        <p14:creationId xmlns:p14="http://schemas.microsoft.com/office/powerpoint/2010/main" val="126703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04800" y="1600200"/>
            <a:ext cx="41148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4724400" y="1600200"/>
            <a:ext cx="41148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54480" y="434339"/>
            <a:ext cx="7376160" cy="888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text</a:t>
            </a:r>
          </a:p>
        </p:txBody>
      </p:sp>
    </p:spTree>
    <p:extLst>
      <p:ext uri="{BB962C8B-B14F-4D97-AF65-F5344CB8AC3E}">
        <p14:creationId xmlns:p14="http://schemas.microsoft.com/office/powerpoint/2010/main" val="26374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867400"/>
            <a:ext cx="9144000" cy="990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136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REI_7686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07" y="379041"/>
            <a:ext cx="1545694" cy="442600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9144000" cy="3993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419600" y="5943600"/>
            <a:ext cx="4343400" cy="7620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50000"/>
              </a:lnSpc>
              <a:spcBef>
                <a:spcPts val="0"/>
              </a:spcBef>
              <a:buNone/>
              <a:defRPr sz="1400" cap="all" baseline="0">
                <a:solidFill>
                  <a:srgbClr val="000000"/>
                </a:solidFill>
                <a:latin typeface="Encode Sans Wide Medium"/>
              </a:defRPr>
            </a:lvl1pPr>
          </a:lstStyle>
          <a:p>
            <a:pPr lvl="0"/>
            <a:r>
              <a:rPr lang="en-US" dirty="0"/>
              <a:t>Subtitle Text Here</a:t>
            </a:r>
          </a:p>
          <a:p>
            <a:pPr lvl="0"/>
            <a:r>
              <a:rPr lang="en-US" dirty="0"/>
              <a:t>Subtitle Text Here</a:t>
            </a:r>
          </a:p>
        </p:txBody>
      </p:sp>
      <p:pic>
        <p:nvPicPr>
          <p:cNvPr id="11" name="Picture 10" descr="blue_bars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/>
          <a:stretch/>
        </p:blipFill>
        <p:spPr>
          <a:xfrm>
            <a:off x="-104775" y="5053504"/>
            <a:ext cx="9263062" cy="850900"/>
          </a:xfrm>
          <a:prstGeom prst="rect">
            <a:avLst/>
          </a:prstGeom>
        </p:spPr>
      </p:pic>
      <p:sp>
        <p:nvSpPr>
          <p:cNvPr id="14" name="Title Placeholder 1"/>
          <p:cNvSpPr txBox="1">
            <a:spLocks/>
          </p:cNvSpPr>
          <p:nvPr userDrawn="1"/>
        </p:nvSpPr>
        <p:spPr>
          <a:xfrm>
            <a:off x="289560" y="5204807"/>
            <a:ext cx="8496300" cy="66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bg1"/>
                </a:solidFill>
                <a:latin typeface="Encode Sans Wide"/>
                <a:ea typeface="+mj-ea"/>
                <a:cs typeface="+mj-cs"/>
              </a:defRPr>
            </a:lvl1pPr>
          </a:lstStyle>
          <a:p>
            <a:pPr algn="r"/>
            <a:r>
              <a:rPr lang="en-US" sz="3600" b="0" i="0" baseline="0" dirty="0"/>
              <a:t>Click to edit title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-104775" y="4848225"/>
            <a:ext cx="9334500" cy="288348"/>
          </a:xfrm>
          <a:prstGeom prst="rect">
            <a:avLst/>
          </a:prstGeom>
          <a:solidFill>
            <a:srgbClr val="004E99">
              <a:alpha val="38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724400" y="1600200"/>
            <a:ext cx="41148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54480" y="434339"/>
            <a:ext cx="7376160" cy="888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text</a:t>
            </a:r>
          </a:p>
        </p:txBody>
      </p:sp>
    </p:spTree>
    <p:extLst>
      <p:ext uri="{BB962C8B-B14F-4D97-AF65-F5344CB8AC3E}">
        <p14:creationId xmlns:p14="http://schemas.microsoft.com/office/powerpoint/2010/main" val="263215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: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5105400" y="0"/>
            <a:ext cx="4038600" cy="6290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51054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012676" y="807515"/>
            <a:ext cx="6207524" cy="838876"/>
            <a:chOff x="2936476" y="807515"/>
            <a:chExt cx="6207524" cy="838876"/>
          </a:xfrm>
          <a:solidFill>
            <a:srgbClr val="004E99"/>
          </a:solidFill>
        </p:grpSpPr>
        <p:sp>
          <p:nvSpPr>
            <p:cNvPr id="11" name="Rectangle 10"/>
            <p:cNvSpPr/>
            <p:nvPr/>
          </p:nvSpPr>
          <p:spPr>
            <a:xfrm>
              <a:off x="3300503" y="807515"/>
              <a:ext cx="5843497" cy="83887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936476" y="807515"/>
              <a:ext cx="838876" cy="83887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sz="quarter" idx="12"/>
          </p:nvPr>
        </p:nvSpPr>
        <p:spPr>
          <a:xfrm>
            <a:off x="381000" y="1371600"/>
            <a:ext cx="4191000" cy="464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7" name="Content Placeholder 4"/>
          <p:cNvSpPr>
            <a:spLocks noGrp="1"/>
          </p:cNvSpPr>
          <p:nvPr>
            <p:ph sz="quarter" idx="11"/>
          </p:nvPr>
        </p:nvSpPr>
        <p:spPr>
          <a:xfrm>
            <a:off x="5455132" y="2072640"/>
            <a:ext cx="3384068" cy="3634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241276" y="778899"/>
            <a:ext cx="6461760" cy="888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edit title text</a:t>
            </a:r>
          </a:p>
        </p:txBody>
      </p:sp>
    </p:spTree>
    <p:extLst>
      <p:ext uri="{BB962C8B-B14F-4D97-AF65-F5344CB8AC3E}">
        <p14:creationId xmlns:p14="http://schemas.microsoft.com/office/powerpoint/2010/main" val="16307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_bars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10"/>
            <a:ext cx="91440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7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1" r:id="rId2"/>
    <p:sldLayoutId id="2147483657" r:id="rId3"/>
    <p:sldLayoutId id="2147483682" r:id="rId4"/>
    <p:sldLayoutId id="2147483658" r:id="rId5"/>
    <p:sldLayoutId id="2147483676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bg1"/>
          </a:solidFill>
          <a:latin typeface="Encode Sans Wide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1960" y="3266832"/>
            <a:ext cx="6461760" cy="888219"/>
          </a:xfrm>
        </p:spPr>
        <p:txBody>
          <a:bodyPr>
            <a:normAutofit/>
          </a:bodyPr>
          <a:lstStyle/>
          <a:p>
            <a:r>
              <a:rPr lang="en-US" sz="2400" dirty="0"/>
              <a:t>Selecting a surveillance </a:t>
            </a:r>
            <a:br>
              <a:rPr lang="en-US" sz="2400" dirty="0"/>
            </a:br>
            <a:r>
              <a:rPr lang="en-US" sz="2400" dirty="0"/>
              <a:t>Partner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8150" y="5029199"/>
            <a:ext cx="4719638" cy="1381125"/>
          </a:xfrm>
        </p:spPr>
        <p:txBody>
          <a:bodyPr/>
          <a:lstStyle/>
          <a:p>
            <a:r>
              <a:rPr lang="en-US" dirty="0"/>
              <a:t>Presented by:</a:t>
            </a:r>
            <a:br>
              <a:rPr lang="en-US" dirty="0"/>
            </a:br>
            <a:r>
              <a:rPr lang="en-US" dirty="0" smtClean="0"/>
              <a:t>Jay </a:t>
            </a:r>
            <a:r>
              <a:rPr lang="en-US" dirty="0" err="1" smtClean="0"/>
              <a:t>nemec</a:t>
            </a:r>
            <a:endParaRPr lang="en-US" dirty="0"/>
          </a:p>
          <a:p>
            <a:r>
              <a:rPr lang="en-US" dirty="0" err="1" smtClean="0"/>
              <a:t>Oem</a:t>
            </a:r>
            <a:r>
              <a:rPr lang="en-US" dirty="0" smtClean="0"/>
              <a:t> account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4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636" y="1900238"/>
            <a:ext cx="7030668" cy="4525963"/>
          </a:xfrm>
        </p:spPr>
        <p:txBody>
          <a:bodyPr/>
          <a:lstStyle/>
          <a:p>
            <a:r>
              <a:rPr lang="en-US" sz="3600" dirty="0"/>
              <a:t>Ask the best questions</a:t>
            </a:r>
          </a:p>
          <a:p>
            <a:r>
              <a:rPr lang="en-US" sz="3600" dirty="0"/>
              <a:t>Demand a project plan</a:t>
            </a:r>
          </a:p>
          <a:p>
            <a:r>
              <a:rPr lang="en-US" sz="3600" dirty="0"/>
              <a:t>Complete a demo</a:t>
            </a:r>
          </a:p>
          <a:p>
            <a:r>
              <a:rPr lang="en-US" sz="3600" dirty="0"/>
              <a:t>Get support up front</a:t>
            </a:r>
          </a:p>
          <a:p>
            <a:r>
              <a:rPr lang="en-US" sz="3600" dirty="0"/>
              <a:t>Meet the entire team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129" y="2831707"/>
            <a:ext cx="3049263" cy="266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2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scalable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Backward Compatibility</a:t>
            </a:r>
          </a:p>
          <a:p>
            <a:pPr lvl="1"/>
            <a:r>
              <a:rPr lang="en-US" dirty="0"/>
              <a:t>Cameras</a:t>
            </a:r>
          </a:p>
          <a:p>
            <a:pPr lvl="1"/>
            <a:r>
              <a:rPr lang="en-US" dirty="0"/>
              <a:t>Cables</a:t>
            </a:r>
          </a:p>
          <a:p>
            <a:pPr lvl="1"/>
            <a:r>
              <a:rPr lang="en-US" dirty="0"/>
              <a:t>Accessories</a:t>
            </a:r>
          </a:p>
          <a:p>
            <a:r>
              <a:rPr lang="en-US" dirty="0"/>
              <a:t>Future Proof</a:t>
            </a:r>
          </a:p>
          <a:p>
            <a:pPr lvl="1"/>
            <a:r>
              <a:rPr lang="en-US" dirty="0"/>
              <a:t>Add Wi-Fi</a:t>
            </a:r>
          </a:p>
          <a:p>
            <a:pPr lvl="1"/>
            <a:r>
              <a:rPr lang="en-US" dirty="0"/>
              <a:t>Add Cellular</a:t>
            </a:r>
          </a:p>
          <a:p>
            <a:pPr lvl="1"/>
            <a:r>
              <a:rPr lang="en-US" dirty="0"/>
              <a:t>Add Cameras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3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Jay </a:t>
            </a:r>
            <a:r>
              <a:rPr lang="en-US" dirty="0" err="1" smtClean="0"/>
              <a:t>Nemec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OEM </a:t>
            </a:r>
            <a:r>
              <a:rPr lang="en-US" dirty="0" smtClean="0"/>
              <a:t>Account Manager</a:t>
            </a:r>
          </a:p>
          <a:p>
            <a:pPr marL="0" indent="0">
              <a:buNone/>
            </a:pPr>
            <a:r>
              <a:rPr lang="en-US" dirty="0" smtClean="0"/>
              <a:t>800-228-9275</a:t>
            </a:r>
            <a:endParaRPr lang="en-US" dirty="0"/>
          </a:p>
          <a:p>
            <a:pPr marL="0" indent="0">
              <a:buNone/>
            </a:pPr>
            <a:r>
              <a:rPr lang="en-US" smtClean="0"/>
              <a:t>jnemec</a:t>
            </a:r>
            <a:r>
              <a:rPr lang="en-US" smtClean="0"/>
              <a:t>@radioeng.com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9569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97</Words>
  <Application>Microsoft Office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Encode Sans Wide</vt:lpstr>
      <vt:lpstr>Encode Sans Wide Medium</vt:lpstr>
      <vt:lpstr>Master Slide</vt:lpstr>
      <vt:lpstr>Selecting a surveillance  Partner</vt:lpstr>
      <vt:lpstr>Formula for success</vt:lpstr>
      <vt:lpstr>Build a scalable solution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Gregra Derby</dc:creator>
  <cp:lastModifiedBy>LaRocco, Michael</cp:lastModifiedBy>
  <cp:revision>120</cp:revision>
  <cp:lastPrinted>2015-09-08T17:31:37Z</cp:lastPrinted>
  <dcterms:created xsi:type="dcterms:W3CDTF">2015-08-18T14:23:22Z</dcterms:created>
  <dcterms:modified xsi:type="dcterms:W3CDTF">2016-11-07T13:49:32Z</dcterms:modified>
</cp:coreProperties>
</file>