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4"/>
  </p:notesMasterIdLst>
  <p:sldIdLst>
    <p:sldId id="256" r:id="rId2"/>
    <p:sldId id="303" r:id="rId3"/>
    <p:sldId id="310" r:id="rId4"/>
    <p:sldId id="311" r:id="rId5"/>
    <p:sldId id="312" r:id="rId6"/>
    <p:sldId id="313" r:id="rId7"/>
    <p:sldId id="314" r:id="rId8"/>
    <p:sldId id="259" r:id="rId9"/>
    <p:sldId id="315" r:id="rId10"/>
    <p:sldId id="316" r:id="rId11"/>
    <p:sldId id="258" r:id="rId12"/>
    <p:sldId id="27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52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7ECE07-C90E-41E2-B754-F75C8EA5AA6D}" type="datetimeFigureOut">
              <a:rPr lang="en-US" smtClean="0"/>
              <a:t>11/9/2016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DBC771-DF51-4151-A014-B4F155A8195D}" type="slidenum">
              <a:rPr lang="en-US" smtClean="0"/>
              <a:t>‹#›</a:t>
            </a:fld>
            <a:endParaRPr lang="en-US" dirty="0"/>
          </a:p>
        </p:txBody>
      </p:sp>
    </p:spTree>
    <p:extLst>
      <p:ext uri="{BB962C8B-B14F-4D97-AF65-F5344CB8AC3E}">
        <p14:creationId xmlns:p14="http://schemas.microsoft.com/office/powerpoint/2010/main" val="644569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BA9989-511B-4339-B5F3-D1DCA86274AE}"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E2F4D-0AF8-4603-BA98-3A3BEAD4707B}" type="slidenum">
              <a:rPr lang="en-US" smtClean="0"/>
              <a:t>‹#›</a:t>
            </a:fld>
            <a:endParaRPr lang="en-US" dirty="0"/>
          </a:p>
        </p:txBody>
      </p:sp>
    </p:spTree>
    <p:extLst>
      <p:ext uri="{BB962C8B-B14F-4D97-AF65-F5344CB8AC3E}">
        <p14:creationId xmlns:p14="http://schemas.microsoft.com/office/powerpoint/2010/main" val="1672447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A9989-511B-4339-B5F3-D1DCA86274AE}"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E2F4D-0AF8-4603-BA98-3A3BEAD4707B}" type="slidenum">
              <a:rPr lang="en-US" smtClean="0"/>
              <a:t>‹#›</a:t>
            </a:fld>
            <a:endParaRPr lang="en-US" dirty="0"/>
          </a:p>
        </p:txBody>
      </p:sp>
    </p:spTree>
    <p:extLst>
      <p:ext uri="{BB962C8B-B14F-4D97-AF65-F5344CB8AC3E}">
        <p14:creationId xmlns:p14="http://schemas.microsoft.com/office/powerpoint/2010/main" val="310568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A9989-511B-4339-B5F3-D1DCA86274AE}"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E2F4D-0AF8-4603-BA98-3A3BEAD4707B}" type="slidenum">
              <a:rPr lang="en-US" smtClean="0"/>
              <a:t>‹#›</a:t>
            </a:fld>
            <a:endParaRPr lang="en-US" dirty="0"/>
          </a:p>
        </p:txBody>
      </p:sp>
    </p:spTree>
    <p:extLst>
      <p:ext uri="{BB962C8B-B14F-4D97-AF65-F5344CB8AC3E}">
        <p14:creationId xmlns:p14="http://schemas.microsoft.com/office/powerpoint/2010/main" val="1909185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A9989-511B-4339-B5F3-D1DCA86274AE}"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E2F4D-0AF8-4603-BA98-3A3BEAD4707B}" type="slidenum">
              <a:rPr lang="en-US" smtClean="0"/>
              <a:t>‹#›</a:t>
            </a:fld>
            <a:endParaRPr lang="en-US" dirty="0"/>
          </a:p>
        </p:txBody>
      </p:sp>
    </p:spTree>
    <p:extLst>
      <p:ext uri="{BB962C8B-B14F-4D97-AF65-F5344CB8AC3E}">
        <p14:creationId xmlns:p14="http://schemas.microsoft.com/office/powerpoint/2010/main" val="2210609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A9989-511B-4339-B5F3-D1DCA86274AE}"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E2F4D-0AF8-4603-BA98-3A3BEAD4707B}" type="slidenum">
              <a:rPr lang="en-US" smtClean="0"/>
              <a:t>‹#›</a:t>
            </a:fld>
            <a:endParaRPr lang="en-US" dirty="0"/>
          </a:p>
        </p:txBody>
      </p:sp>
    </p:spTree>
    <p:extLst>
      <p:ext uri="{BB962C8B-B14F-4D97-AF65-F5344CB8AC3E}">
        <p14:creationId xmlns:p14="http://schemas.microsoft.com/office/powerpoint/2010/main" val="3133621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BA9989-511B-4339-B5F3-D1DCA86274AE}" type="datetimeFigureOut">
              <a:rPr lang="en-US" smtClean="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5E2F4D-0AF8-4603-BA98-3A3BEAD4707B}" type="slidenum">
              <a:rPr lang="en-US" smtClean="0"/>
              <a:t>‹#›</a:t>
            </a:fld>
            <a:endParaRPr lang="en-US" dirty="0"/>
          </a:p>
        </p:txBody>
      </p:sp>
    </p:spTree>
    <p:extLst>
      <p:ext uri="{BB962C8B-B14F-4D97-AF65-F5344CB8AC3E}">
        <p14:creationId xmlns:p14="http://schemas.microsoft.com/office/powerpoint/2010/main" val="549828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BA9989-511B-4339-B5F3-D1DCA86274AE}" type="datetimeFigureOut">
              <a:rPr lang="en-US" smtClean="0"/>
              <a:t>11/9/2016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5E2F4D-0AF8-4603-BA98-3A3BEAD4707B}" type="slidenum">
              <a:rPr lang="en-US" smtClean="0"/>
              <a:t>‹#›</a:t>
            </a:fld>
            <a:endParaRPr lang="en-US" dirty="0"/>
          </a:p>
        </p:txBody>
      </p:sp>
    </p:spTree>
    <p:extLst>
      <p:ext uri="{BB962C8B-B14F-4D97-AF65-F5344CB8AC3E}">
        <p14:creationId xmlns:p14="http://schemas.microsoft.com/office/powerpoint/2010/main" val="2832290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BA9989-511B-4339-B5F3-D1DCA86274AE}" type="datetimeFigureOut">
              <a:rPr lang="en-US" smtClean="0"/>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5E2F4D-0AF8-4603-BA98-3A3BEAD4707B}" type="slidenum">
              <a:rPr lang="en-US" smtClean="0"/>
              <a:t>‹#›</a:t>
            </a:fld>
            <a:endParaRPr lang="en-US" dirty="0"/>
          </a:p>
        </p:txBody>
      </p:sp>
    </p:spTree>
    <p:extLst>
      <p:ext uri="{BB962C8B-B14F-4D97-AF65-F5344CB8AC3E}">
        <p14:creationId xmlns:p14="http://schemas.microsoft.com/office/powerpoint/2010/main" val="269166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A9989-511B-4339-B5F3-D1DCA86274AE}" type="datetimeFigureOut">
              <a:rPr lang="en-US" smtClean="0"/>
              <a:t>11/9/2016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35E2F4D-0AF8-4603-BA98-3A3BEAD4707B}" type="slidenum">
              <a:rPr lang="en-US" smtClean="0"/>
              <a:t>‹#›</a:t>
            </a:fld>
            <a:endParaRPr lang="en-US" dirty="0"/>
          </a:p>
        </p:txBody>
      </p:sp>
    </p:spTree>
    <p:extLst>
      <p:ext uri="{BB962C8B-B14F-4D97-AF65-F5344CB8AC3E}">
        <p14:creationId xmlns:p14="http://schemas.microsoft.com/office/powerpoint/2010/main" val="9698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A9989-511B-4339-B5F3-D1DCA86274AE}" type="datetimeFigureOut">
              <a:rPr lang="en-US" smtClean="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5E2F4D-0AF8-4603-BA98-3A3BEAD4707B}" type="slidenum">
              <a:rPr lang="en-US" smtClean="0"/>
              <a:t>‹#›</a:t>
            </a:fld>
            <a:endParaRPr lang="en-US" dirty="0"/>
          </a:p>
        </p:txBody>
      </p:sp>
    </p:spTree>
    <p:extLst>
      <p:ext uri="{BB962C8B-B14F-4D97-AF65-F5344CB8AC3E}">
        <p14:creationId xmlns:p14="http://schemas.microsoft.com/office/powerpoint/2010/main" val="2758596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A9989-511B-4339-B5F3-D1DCA86274AE}" type="datetimeFigureOut">
              <a:rPr lang="en-US" smtClean="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5E2F4D-0AF8-4603-BA98-3A3BEAD4707B}" type="slidenum">
              <a:rPr lang="en-US" smtClean="0"/>
              <a:t>‹#›</a:t>
            </a:fld>
            <a:endParaRPr lang="en-US" dirty="0"/>
          </a:p>
        </p:txBody>
      </p:sp>
    </p:spTree>
    <p:extLst>
      <p:ext uri="{BB962C8B-B14F-4D97-AF65-F5344CB8AC3E}">
        <p14:creationId xmlns:p14="http://schemas.microsoft.com/office/powerpoint/2010/main" val="120489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1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A9989-511B-4339-B5F3-D1DCA86274AE}" type="datetimeFigureOut">
              <a:rPr lang="en-US" smtClean="0"/>
              <a:t>11/9/2016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E2F4D-0AF8-4603-BA98-3A3BEAD4707B}" type="slidenum">
              <a:rPr lang="en-US" smtClean="0"/>
              <a:t>‹#›</a:t>
            </a:fld>
            <a:endParaRPr lang="en-US" dirty="0"/>
          </a:p>
        </p:txBody>
      </p:sp>
    </p:spTree>
    <p:extLst>
      <p:ext uri="{BB962C8B-B14F-4D97-AF65-F5344CB8AC3E}">
        <p14:creationId xmlns:p14="http://schemas.microsoft.com/office/powerpoint/2010/main" val="4078466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facebook.com/nasdpts"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twitter.com/nasdpts"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98754" y="2819400"/>
            <a:ext cx="7772400" cy="1470025"/>
          </a:xfrm>
        </p:spPr>
        <p:txBody>
          <a:bodyPr>
            <a:noAutofit/>
          </a:bodyPr>
          <a:lstStyle/>
          <a:p>
            <a:r>
              <a:rPr lang="en-US" sz="5400" dirty="0" smtClean="0"/>
              <a:t>NASDPTS Executive Director’s Report</a:t>
            </a:r>
            <a:endParaRPr lang="en-US" sz="5400" dirty="0"/>
          </a:p>
        </p:txBody>
      </p:sp>
      <p:sp>
        <p:nvSpPr>
          <p:cNvPr id="3" name="Subtitle 2"/>
          <p:cNvSpPr>
            <a:spLocks noGrp="1"/>
          </p:cNvSpPr>
          <p:nvPr>
            <p:ph type="subTitle" idx="1"/>
          </p:nvPr>
        </p:nvSpPr>
        <p:spPr>
          <a:xfrm>
            <a:off x="1371600" y="4953000"/>
            <a:ext cx="6400800" cy="1524000"/>
          </a:xfrm>
        </p:spPr>
        <p:txBody>
          <a:bodyPr>
            <a:normAutofit/>
          </a:bodyPr>
          <a:lstStyle/>
          <a:p>
            <a:r>
              <a:rPr lang="en-US" dirty="0" smtClean="0">
                <a:solidFill>
                  <a:schemeClr val="tx1"/>
                </a:solidFill>
              </a:rPr>
              <a:t>NASDPTS Annual Conference</a:t>
            </a:r>
            <a:endParaRPr lang="en-US" dirty="0" smtClean="0">
              <a:solidFill>
                <a:schemeClr val="tx1"/>
              </a:solidFill>
            </a:endParaRPr>
          </a:p>
          <a:p>
            <a:r>
              <a:rPr lang="en-US" sz="2400" dirty="0" smtClean="0">
                <a:solidFill>
                  <a:schemeClr val="tx1"/>
                </a:solidFill>
              </a:rPr>
              <a:t>Charlie Hood, NASDPTS Executive Director</a:t>
            </a:r>
          </a:p>
          <a:p>
            <a:r>
              <a:rPr lang="en-US" sz="2400" dirty="0" smtClean="0">
                <a:solidFill>
                  <a:schemeClr val="tx1"/>
                </a:solidFill>
              </a:rPr>
              <a:t>November 9, 2016</a:t>
            </a:r>
            <a:endParaRPr lang="en-US" sz="2400"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6600" y="334818"/>
            <a:ext cx="2616708" cy="1761323"/>
          </a:xfrm>
          <a:prstGeom prst="rect">
            <a:avLst/>
          </a:prstGeom>
        </p:spPr>
      </p:pic>
    </p:spTree>
    <p:extLst>
      <p:ext uri="{BB962C8B-B14F-4D97-AF65-F5344CB8AC3E}">
        <p14:creationId xmlns:p14="http://schemas.microsoft.com/office/powerpoint/2010/main" val="29159213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en-US" dirty="0" smtClean="0"/>
              <a:t>Eligibility and Funding Survey*</a:t>
            </a:r>
            <a:endParaRPr lang="en-US" dirty="0"/>
          </a:p>
        </p:txBody>
      </p:sp>
      <p:sp>
        <p:nvSpPr>
          <p:cNvPr id="3" name="Content Placeholder 2"/>
          <p:cNvSpPr>
            <a:spLocks noGrp="1"/>
          </p:cNvSpPr>
          <p:nvPr>
            <p:ph idx="1"/>
          </p:nvPr>
        </p:nvSpPr>
        <p:spPr>
          <a:xfrm>
            <a:off x="571500" y="1371600"/>
            <a:ext cx="8153400" cy="4648200"/>
          </a:xfrm>
        </p:spPr>
        <p:txBody>
          <a:bodyPr>
            <a:normAutofit fontScale="92500" lnSpcReduction="20000"/>
          </a:bodyPr>
          <a:lstStyle/>
          <a:p>
            <a:r>
              <a:rPr lang="en-US" dirty="0" smtClean="0"/>
              <a:t>Nearly all states provide or allow transportation for IDEA and McKinney through LEA operated buses, contracted transportation, and public transit</a:t>
            </a:r>
          </a:p>
          <a:p>
            <a:r>
              <a:rPr lang="en-US" dirty="0" smtClean="0"/>
              <a:t>Only two states provide NO level of state funding for student transportation</a:t>
            </a:r>
          </a:p>
          <a:p>
            <a:r>
              <a:rPr lang="en-US" dirty="0" smtClean="0"/>
              <a:t>Proportion of cost reimbursed by states ranges from 18 to 100 percent</a:t>
            </a:r>
          </a:p>
          <a:p>
            <a:r>
              <a:rPr lang="en-US" dirty="0" smtClean="0"/>
              <a:t>Nearly all distribute state dollars based on a state formula</a:t>
            </a:r>
          </a:p>
          <a:p>
            <a:pPr marL="457200" lvl="1" indent="0">
              <a:buNone/>
            </a:pPr>
            <a:r>
              <a:rPr lang="en-US" dirty="0" smtClean="0"/>
              <a:t>*preliminary data</a:t>
            </a:r>
            <a:endParaRPr lang="en-US" dirty="0" smtClean="0"/>
          </a:p>
        </p:txBody>
      </p:sp>
    </p:spTree>
    <p:extLst>
      <p:ext uri="{BB962C8B-B14F-4D97-AF65-F5344CB8AC3E}">
        <p14:creationId xmlns:p14="http://schemas.microsoft.com/office/powerpoint/2010/main" val="3487113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Staying connected</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57600" y="3429000"/>
            <a:ext cx="5068570" cy="3167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955963" y="1295400"/>
            <a:ext cx="6934200" cy="2308324"/>
          </a:xfrm>
          <a:prstGeom prst="rect">
            <a:avLst/>
          </a:prstGeom>
          <a:noFill/>
        </p:spPr>
        <p:txBody>
          <a:bodyPr wrap="square" rtlCol="0">
            <a:spAutoFit/>
          </a:bodyPr>
          <a:lstStyle/>
          <a:p>
            <a:r>
              <a:rPr lang="en-US" sz="3600" dirty="0" smtClean="0">
                <a:hlinkClick r:id="rId3"/>
              </a:rPr>
              <a:t>www.NASDPTS.org</a:t>
            </a:r>
          </a:p>
          <a:p>
            <a:r>
              <a:rPr lang="en-US" sz="3600" dirty="0" smtClean="0">
                <a:hlinkClick r:id="rId3"/>
              </a:rPr>
              <a:t>www.facebook.com/nasdpts</a:t>
            </a:r>
            <a:endParaRPr lang="en-US" sz="3600" dirty="0" smtClean="0"/>
          </a:p>
          <a:p>
            <a:r>
              <a:rPr lang="en-US" sz="3600" dirty="0">
                <a:hlinkClick r:id="rId4"/>
              </a:rPr>
              <a:t>https://</a:t>
            </a:r>
            <a:r>
              <a:rPr lang="en-US" sz="3600" dirty="0" smtClean="0">
                <a:hlinkClick r:id="rId4"/>
              </a:rPr>
              <a:t>twitter.com/nasdpts</a:t>
            </a:r>
            <a:r>
              <a:rPr lang="en-US" sz="3600" dirty="0" smtClean="0"/>
              <a:t>  (@NASDPTS)</a:t>
            </a:r>
            <a:endParaRPr lang="en-US" sz="3600" dirty="0"/>
          </a:p>
        </p:txBody>
      </p:sp>
    </p:spTree>
    <p:extLst>
      <p:ext uri="{BB962C8B-B14F-4D97-AF65-F5344CB8AC3E}">
        <p14:creationId xmlns:p14="http://schemas.microsoft.com/office/powerpoint/2010/main" val="3515318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ata\Presentations and Graphics\Source Materials\Humor-General\Domonokos_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685800"/>
            <a:ext cx="4762500" cy="5543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5748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Outside the Bus</a:t>
            </a:r>
            <a:endParaRPr lang="en-US" dirty="0"/>
          </a:p>
        </p:txBody>
      </p:sp>
      <p:sp>
        <p:nvSpPr>
          <p:cNvPr id="3" name="Content Placeholder 2"/>
          <p:cNvSpPr>
            <a:spLocks noGrp="1"/>
          </p:cNvSpPr>
          <p:nvPr>
            <p:ph idx="1"/>
          </p:nvPr>
        </p:nvSpPr>
        <p:spPr/>
        <p:txBody>
          <a:bodyPr/>
          <a:lstStyle/>
          <a:p>
            <a:r>
              <a:rPr lang="en-US" dirty="0" smtClean="0"/>
              <a:t>Loading </a:t>
            </a:r>
            <a:r>
              <a:rPr lang="en-US" dirty="0" smtClean="0"/>
              <a:t>zone safety remains a “needs improvement” area </a:t>
            </a:r>
            <a:endParaRPr lang="en-US" dirty="0" smtClean="0"/>
          </a:p>
          <a:p>
            <a:r>
              <a:rPr lang="en-US" dirty="0" smtClean="0"/>
              <a:t>NASDPTS taking a more active role in assisting Kansas DOE with its annual survey </a:t>
            </a:r>
            <a:endParaRPr lang="en-US" dirty="0" smtClean="0"/>
          </a:p>
          <a:p>
            <a:r>
              <a:rPr lang="en-US" dirty="0" smtClean="0"/>
              <a:t>NASDPTS will continue its annual survey of illegal passing of school buses.</a:t>
            </a:r>
          </a:p>
          <a:p>
            <a:r>
              <a:rPr lang="en-US" dirty="0" smtClean="0"/>
              <a:t>NHTSA meeting December 1 will focus on ways to improve loading/unloading safety</a:t>
            </a:r>
            <a:endParaRPr lang="en-US" dirty="0" smtClean="0"/>
          </a:p>
        </p:txBody>
      </p:sp>
    </p:spTree>
    <p:extLst>
      <p:ext uri="{BB962C8B-B14F-4D97-AF65-F5344CB8AC3E}">
        <p14:creationId xmlns:p14="http://schemas.microsoft.com/office/powerpoint/2010/main" val="42806593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NHTSA Meeting December 1, 2016</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Invited parties include NASDPTS, NAPT, NSTA.</a:t>
            </a:r>
          </a:p>
          <a:p>
            <a:r>
              <a:rPr lang="en-US" dirty="0" smtClean="0"/>
              <a:t>Participants from SBMTC and PTSI also recommended to NHTSA</a:t>
            </a:r>
            <a:endParaRPr lang="en-US" dirty="0" smtClean="0"/>
          </a:p>
          <a:p>
            <a:r>
              <a:rPr lang="en-US" dirty="0" smtClean="0"/>
              <a:t>Priority topics not finalized, but expected to include strategies for:</a:t>
            </a:r>
          </a:p>
          <a:p>
            <a:pPr lvl="1"/>
            <a:r>
              <a:rPr lang="en-US" dirty="0" smtClean="0"/>
              <a:t> Reducing distracted driving</a:t>
            </a:r>
          </a:p>
          <a:p>
            <a:pPr lvl="1"/>
            <a:r>
              <a:rPr lang="en-US" dirty="0" smtClean="0"/>
              <a:t>Eliminating student dragging incidents</a:t>
            </a:r>
          </a:p>
          <a:p>
            <a:pPr lvl="1"/>
            <a:r>
              <a:rPr lang="en-US" dirty="0" smtClean="0"/>
              <a:t>Improving safety outside the bus</a:t>
            </a:r>
          </a:p>
          <a:p>
            <a:pPr lvl="1"/>
            <a:r>
              <a:rPr lang="en-US" dirty="0" smtClean="0"/>
              <a:t>Preventing illegal passing</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5310155"/>
            <a:ext cx="2305050" cy="1512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08519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NTSB Recommendations</a:t>
            </a:r>
            <a:endParaRPr lang="en-US" dirty="0"/>
          </a:p>
        </p:txBody>
      </p:sp>
      <p:sp>
        <p:nvSpPr>
          <p:cNvPr id="3" name="Content Placeholder 2"/>
          <p:cNvSpPr>
            <a:spLocks noGrp="1"/>
          </p:cNvSpPr>
          <p:nvPr>
            <p:ph idx="1"/>
          </p:nvPr>
        </p:nvSpPr>
        <p:spPr>
          <a:xfrm>
            <a:off x="381000" y="1371600"/>
            <a:ext cx="8229600" cy="4525963"/>
          </a:xfrm>
        </p:spPr>
        <p:txBody>
          <a:bodyPr>
            <a:normAutofit/>
          </a:bodyPr>
          <a:lstStyle/>
          <a:p>
            <a:r>
              <a:rPr lang="en-US" dirty="0" smtClean="0"/>
              <a:t>NASDPTS will respond to NTSB recommendations prompted by 2014 Anaheim, CA school bus crash</a:t>
            </a:r>
          </a:p>
          <a:p>
            <a:r>
              <a:rPr lang="en-US" dirty="0" smtClean="0"/>
              <a:t>Recommendations were sent to NASDPTS, November 7, 2016, concurrent with presentation to our members by Chris Hart and release of the new NTSB school bus safety video</a:t>
            </a:r>
            <a:endParaRPr lang="en-US" dirty="0" smtClean="0"/>
          </a:p>
          <a:p>
            <a:endParaRPr lang="en-US"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4966855"/>
            <a:ext cx="167640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8765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NTSB Recommendations, 11/7/16</a:t>
            </a:r>
            <a:endParaRPr lang="en-US" dirty="0"/>
          </a:p>
        </p:txBody>
      </p:sp>
      <p:sp>
        <p:nvSpPr>
          <p:cNvPr id="3" name="Content Placeholder 2"/>
          <p:cNvSpPr>
            <a:spLocks noGrp="1"/>
          </p:cNvSpPr>
          <p:nvPr>
            <p:ph idx="1"/>
          </p:nvPr>
        </p:nvSpPr>
        <p:spPr/>
        <p:txBody>
          <a:bodyPr>
            <a:normAutofit/>
          </a:bodyPr>
          <a:lstStyle/>
          <a:p>
            <a:r>
              <a:rPr lang="en-US" dirty="0" smtClean="0"/>
              <a:t>To NASDPTS, NSTA, and NAPT:</a:t>
            </a:r>
          </a:p>
          <a:p>
            <a:pPr lvl="1"/>
            <a:r>
              <a:rPr lang="en-US" dirty="0" smtClean="0"/>
              <a:t>H-16-7-- Inform </a:t>
            </a:r>
            <a:r>
              <a:rPr lang="en-US" dirty="0"/>
              <a:t>school bus drivers of the impact their health may have on the safe transportation of school children, of their responsibility to accurately and completely report their health history and medications, and of the legal consequences of dishonesty on the medical examination report. </a:t>
            </a:r>
            <a:endParaRPr lang="en-US"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4876800"/>
            <a:ext cx="175260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61130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NTSB Recommendations, 11/7/16</a:t>
            </a:r>
            <a:endParaRPr lang="en-US" dirty="0"/>
          </a:p>
        </p:txBody>
      </p:sp>
      <p:sp>
        <p:nvSpPr>
          <p:cNvPr id="3" name="Content Placeholder 2"/>
          <p:cNvSpPr>
            <a:spLocks noGrp="1"/>
          </p:cNvSpPr>
          <p:nvPr>
            <p:ph idx="1"/>
          </p:nvPr>
        </p:nvSpPr>
        <p:spPr/>
        <p:txBody>
          <a:bodyPr>
            <a:normAutofit/>
          </a:bodyPr>
          <a:lstStyle/>
          <a:p>
            <a:r>
              <a:rPr lang="en-US" dirty="0" smtClean="0"/>
              <a:t>H-15-2-- Encourage </a:t>
            </a:r>
            <a:r>
              <a:rPr lang="en-US" dirty="0"/>
              <a:t>your members to ensure that any onboard video system in their vehicles provides visibility of the driver and of each occupant seating location, visibility forward of the vehicle, optimized frame rate, and low-light recording capability. </a:t>
            </a:r>
            <a:endParaRPr lang="en-US" dirty="0" smtClean="0"/>
          </a:p>
          <a:p>
            <a:pPr marL="457200" lvl="1" indent="0">
              <a:buNone/>
            </a:pP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1" y="4810125"/>
            <a:ext cx="167640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44369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NTSB Recommendations, 11/7/16</a:t>
            </a:r>
            <a:endParaRPr lang="en-US" dirty="0"/>
          </a:p>
        </p:txBody>
      </p:sp>
      <p:sp>
        <p:nvSpPr>
          <p:cNvPr id="3" name="Content Placeholder 2"/>
          <p:cNvSpPr>
            <a:spLocks noGrp="1"/>
          </p:cNvSpPr>
          <p:nvPr>
            <p:ph idx="1"/>
          </p:nvPr>
        </p:nvSpPr>
        <p:spPr/>
        <p:txBody>
          <a:bodyPr>
            <a:normAutofit/>
          </a:bodyPr>
          <a:lstStyle/>
          <a:p>
            <a:r>
              <a:rPr lang="en-US" dirty="0" smtClean="0"/>
              <a:t>H-13-36-- Provide </a:t>
            </a:r>
            <a:r>
              <a:rPr lang="en-US" dirty="0"/>
              <a:t>your members with educational materials on lap and shoulder belts providing the highest level of protection for school bus passengers, and advise states or school districts to consider this added safety benefit when purchasing seat belt-equipped school buses. </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1" y="4800600"/>
            <a:ext cx="1843088" cy="1843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07355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en-US" dirty="0" smtClean="0"/>
              <a:t>Eligibility and Funding Survey*</a:t>
            </a:r>
            <a:endParaRPr lang="en-US" dirty="0"/>
          </a:p>
        </p:txBody>
      </p:sp>
      <p:sp>
        <p:nvSpPr>
          <p:cNvPr id="3" name="Content Placeholder 2"/>
          <p:cNvSpPr>
            <a:spLocks noGrp="1"/>
          </p:cNvSpPr>
          <p:nvPr>
            <p:ph idx="1"/>
          </p:nvPr>
        </p:nvSpPr>
        <p:spPr>
          <a:xfrm>
            <a:off x="571500" y="1371600"/>
            <a:ext cx="8153400" cy="4648200"/>
          </a:xfrm>
        </p:spPr>
        <p:txBody>
          <a:bodyPr>
            <a:normAutofit fontScale="92500" lnSpcReduction="10000"/>
          </a:bodyPr>
          <a:lstStyle/>
          <a:p>
            <a:r>
              <a:rPr lang="en-US" dirty="0" smtClean="0"/>
              <a:t>Survey sent out October, 2016</a:t>
            </a:r>
          </a:p>
          <a:p>
            <a:r>
              <a:rPr lang="en-US" dirty="0" smtClean="0"/>
              <a:t>35 states have responded to date</a:t>
            </a:r>
          </a:p>
          <a:p>
            <a:r>
              <a:rPr lang="en-US" dirty="0" smtClean="0"/>
              <a:t>Students eligible for legally required transportation in 29 states; not required in 6</a:t>
            </a:r>
          </a:p>
          <a:p>
            <a:r>
              <a:rPr lang="en-US" dirty="0" smtClean="0"/>
              <a:t>Distance for </a:t>
            </a:r>
            <a:r>
              <a:rPr lang="en-US" b="1" dirty="0" smtClean="0"/>
              <a:t>primary</a:t>
            </a:r>
            <a:r>
              <a:rPr lang="en-US" dirty="0" smtClean="0"/>
              <a:t> students:</a:t>
            </a:r>
          </a:p>
          <a:p>
            <a:pPr lvl="1"/>
            <a:r>
              <a:rPr lang="en-US" dirty="0" smtClean="0"/>
              <a:t>1.0 mile, 9 states</a:t>
            </a:r>
          </a:p>
          <a:p>
            <a:pPr lvl="1"/>
            <a:r>
              <a:rPr lang="en-US" dirty="0" smtClean="0"/>
              <a:t>1.5 mile, 6 states</a:t>
            </a:r>
          </a:p>
          <a:p>
            <a:pPr lvl="1"/>
            <a:r>
              <a:rPr lang="en-US" dirty="0" smtClean="0"/>
              <a:t>2.0 miles or more, 10 states</a:t>
            </a:r>
            <a:endParaRPr lang="en-US" dirty="0" smtClean="0"/>
          </a:p>
          <a:p>
            <a:pPr lvl="1"/>
            <a:endParaRPr lang="en-US" dirty="0" smtClean="0"/>
          </a:p>
          <a:p>
            <a:pPr marL="457200" lvl="1" indent="0">
              <a:buNone/>
            </a:pPr>
            <a:r>
              <a:rPr lang="en-US" dirty="0" smtClean="0"/>
              <a:t>*preliminary data</a:t>
            </a:r>
            <a:endParaRPr lang="en-US" dirty="0" smtClean="0"/>
          </a:p>
        </p:txBody>
      </p:sp>
    </p:spTree>
    <p:extLst>
      <p:ext uri="{BB962C8B-B14F-4D97-AF65-F5344CB8AC3E}">
        <p14:creationId xmlns:p14="http://schemas.microsoft.com/office/powerpoint/2010/main" val="2418311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en-US" dirty="0" smtClean="0"/>
              <a:t>Eligibility and Funding Survey*</a:t>
            </a:r>
            <a:endParaRPr lang="en-US" dirty="0"/>
          </a:p>
        </p:txBody>
      </p:sp>
      <p:sp>
        <p:nvSpPr>
          <p:cNvPr id="3" name="Content Placeholder 2"/>
          <p:cNvSpPr>
            <a:spLocks noGrp="1"/>
          </p:cNvSpPr>
          <p:nvPr>
            <p:ph idx="1"/>
          </p:nvPr>
        </p:nvSpPr>
        <p:spPr>
          <a:xfrm>
            <a:off x="571500" y="1371600"/>
            <a:ext cx="8153400" cy="4648200"/>
          </a:xfrm>
        </p:spPr>
        <p:txBody>
          <a:bodyPr>
            <a:normAutofit fontScale="92500" lnSpcReduction="10000"/>
          </a:bodyPr>
          <a:lstStyle/>
          <a:p>
            <a:r>
              <a:rPr lang="en-US" dirty="0" smtClean="0"/>
              <a:t>Distance for </a:t>
            </a:r>
            <a:r>
              <a:rPr lang="en-US" b="1" dirty="0" smtClean="0"/>
              <a:t>middle school </a:t>
            </a:r>
            <a:r>
              <a:rPr lang="en-US" dirty="0" smtClean="0"/>
              <a:t>students:</a:t>
            </a:r>
          </a:p>
          <a:p>
            <a:pPr lvl="1"/>
            <a:r>
              <a:rPr lang="en-US" dirty="0" smtClean="0"/>
              <a:t>1.0 mile, 3 states</a:t>
            </a:r>
          </a:p>
          <a:p>
            <a:pPr lvl="1"/>
            <a:r>
              <a:rPr lang="en-US" dirty="0" smtClean="0"/>
              <a:t>1.5 mile, 8 states</a:t>
            </a:r>
          </a:p>
          <a:p>
            <a:pPr lvl="1"/>
            <a:r>
              <a:rPr lang="en-US" dirty="0" smtClean="0"/>
              <a:t>2.0 miles or more, 12 states</a:t>
            </a:r>
            <a:endParaRPr lang="en-US" dirty="0" smtClean="0"/>
          </a:p>
          <a:p>
            <a:r>
              <a:rPr lang="en-US" dirty="0"/>
              <a:t>Distance for </a:t>
            </a:r>
            <a:r>
              <a:rPr lang="en-US" b="1" dirty="0" smtClean="0"/>
              <a:t>high school </a:t>
            </a:r>
            <a:r>
              <a:rPr lang="en-US" dirty="0"/>
              <a:t>students:</a:t>
            </a:r>
          </a:p>
          <a:p>
            <a:pPr lvl="1"/>
            <a:r>
              <a:rPr lang="en-US" dirty="0"/>
              <a:t>1.0 mile, 3 states</a:t>
            </a:r>
          </a:p>
          <a:p>
            <a:pPr lvl="1"/>
            <a:r>
              <a:rPr lang="en-US" dirty="0"/>
              <a:t>1.5 mile, </a:t>
            </a:r>
            <a:r>
              <a:rPr lang="en-US" dirty="0" smtClean="0"/>
              <a:t>7 states</a:t>
            </a:r>
            <a:endParaRPr lang="en-US" dirty="0"/>
          </a:p>
          <a:p>
            <a:pPr lvl="1"/>
            <a:r>
              <a:rPr lang="en-US" dirty="0"/>
              <a:t>2.0 miles or more, </a:t>
            </a:r>
            <a:r>
              <a:rPr lang="en-US" dirty="0" smtClean="0"/>
              <a:t>11 </a:t>
            </a:r>
            <a:r>
              <a:rPr lang="en-US" dirty="0"/>
              <a:t>states</a:t>
            </a:r>
          </a:p>
          <a:p>
            <a:endParaRPr lang="en-US" dirty="0" smtClean="0"/>
          </a:p>
          <a:p>
            <a:pPr marL="457200" lvl="1" indent="0">
              <a:buNone/>
            </a:pPr>
            <a:r>
              <a:rPr lang="en-US" dirty="0" smtClean="0"/>
              <a:t>*preliminary data</a:t>
            </a:r>
            <a:endParaRPr lang="en-US" dirty="0" smtClean="0"/>
          </a:p>
        </p:txBody>
      </p:sp>
    </p:spTree>
    <p:extLst>
      <p:ext uri="{BB962C8B-B14F-4D97-AF65-F5344CB8AC3E}">
        <p14:creationId xmlns:p14="http://schemas.microsoft.com/office/powerpoint/2010/main" val="3654780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932</TotalTime>
  <Words>506</Words>
  <Application>Microsoft Office PowerPoint</Application>
  <PresentationFormat>On-screen Show (4:3)</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NASDPTS Executive Director’s Report</vt:lpstr>
      <vt:lpstr>Thinking Outside the Bus</vt:lpstr>
      <vt:lpstr>NHTSA Meeting December 1, 2016</vt:lpstr>
      <vt:lpstr>NTSB Recommendations</vt:lpstr>
      <vt:lpstr>NTSB Recommendations, 11/7/16</vt:lpstr>
      <vt:lpstr>NTSB Recommendations, 11/7/16</vt:lpstr>
      <vt:lpstr>NTSB Recommendations, 11/7/16</vt:lpstr>
      <vt:lpstr>Eligibility and Funding Survey*</vt:lpstr>
      <vt:lpstr>Eligibility and Funding Survey*</vt:lpstr>
      <vt:lpstr>Eligibility and Funding Survey*</vt:lpstr>
      <vt:lpstr>Staying connected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to NASDPTS Supplier Council</dc:title>
  <dc:creator>Della</dc:creator>
  <cp:lastModifiedBy>Charlie Hood</cp:lastModifiedBy>
  <cp:revision>92</cp:revision>
  <dcterms:created xsi:type="dcterms:W3CDTF">2014-07-27T20:10:51Z</dcterms:created>
  <dcterms:modified xsi:type="dcterms:W3CDTF">2016-11-09T11:49:53Z</dcterms:modified>
</cp:coreProperties>
</file>