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4"/>
  </p:notesMasterIdLst>
  <p:handoutMasterIdLst>
    <p:handoutMasterId r:id="rId25"/>
  </p:handoutMasterIdLst>
  <p:sldIdLst>
    <p:sldId id="298" r:id="rId2"/>
    <p:sldId id="425" r:id="rId3"/>
    <p:sldId id="424" r:id="rId4"/>
    <p:sldId id="434" r:id="rId5"/>
    <p:sldId id="435" r:id="rId6"/>
    <p:sldId id="433" r:id="rId7"/>
    <p:sldId id="436" r:id="rId8"/>
    <p:sldId id="429" r:id="rId9"/>
    <p:sldId id="438" r:id="rId10"/>
    <p:sldId id="440" r:id="rId11"/>
    <p:sldId id="441" r:id="rId12"/>
    <p:sldId id="448" r:id="rId13"/>
    <p:sldId id="439" r:id="rId14"/>
    <p:sldId id="442" r:id="rId15"/>
    <p:sldId id="443" r:id="rId16"/>
    <p:sldId id="430" r:id="rId17"/>
    <p:sldId id="431" r:id="rId18"/>
    <p:sldId id="444" r:id="rId19"/>
    <p:sldId id="445" r:id="rId20"/>
    <p:sldId id="446" r:id="rId21"/>
    <p:sldId id="447" r:id="rId22"/>
    <p:sldId id="363" r:id="rId23"/>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158" autoAdjust="0"/>
  </p:normalViewPr>
  <p:slideViewPr>
    <p:cSldViewPr>
      <p:cViewPr>
        <p:scale>
          <a:sx n="75" d="100"/>
          <a:sy n="75" d="100"/>
        </p:scale>
        <p:origin x="-1236"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1" d="100"/>
          <a:sy n="81" d="100"/>
        </p:scale>
        <p:origin x="-1998" y="-9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endParaRPr lang="en-US" dirty="0"/>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AC8225B7-F978-453C-81A7-E634788633F2}" type="slidenum">
              <a:rPr lang="en-US" smtClean="0"/>
              <a:t>‹#›</a:t>
            </a:fld>
            <a:endParaRPr lang="en-US" dirty="0"/>
          </a:p>
        </p:txBody>
      </p:sp>
    </p:spTree>
    <p:extLst>
      <p:ext uri="{BB962C8B-B14F-4D97-AF65-F5344CB8AC3E}">
        <p14:creationId xmlns:p14="http://schemas.microsoft.com/office/powerpoint/2010/main" val="3099890402"/>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975F7058-3194-494C-AF39-9DEB4EA77995}" type="slidenum">
              <a:rPr lang="en-US" smtClean="0"/>
              <a:t>‹#›</a:t>
            </a:fld>
            <a:endParaRPr lang="en-US" dirty="0"/>
          </a:p>
        </p:txBody>
      </p:sp>
    </p:spTree>
    <p:extLst>
      <p:ext uri="{BB962C8B-B14F-4D97-AF65-F5344CB8AC3E}">
        <p14:creationId xmlns:p14="http://schemas.microsoft.com/office/powerpoint/2010/main" val="688545552"/>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DBC771-DF51-4151-A014-B4F155A8195D}" type="slidenum">
              <a:rPr lang="en-US" smtClean="0"/>
              <a:t>2</a:t>
            </a:fld>
            <a:endParaRPr lang="en-US" dirty="0"/>
          </a:p>
        </p:txBody>
      </p:sp>
    </p:spTree>
    <p:extLst>
      <p:ext uri="{BB962C8B-B14F-4D97-AF65-F5344CB8AC3E}">
        <p14:creationId xmlns:p14="http://schemas.microsoft.com/office/powerpoint/2010/main" val="1068147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C519F1AB-3545-437E-9CC0-B11F487E80E3}" type="datetime1">
              <a:rPr lang="en-US" smtClean="0"/>
              <a:t>12/1/2016</a:t>
            </a:fld>
            <a:endParaRPr lang="en-US" dirty="0"/>
          </a:p>
        </p:txBody>
      </p:sp>
      <p:sp>
        <p:nvSpPr>
          <p:cNvPr id="8" name="Slide Number Placeholder 7"/>
          <p:cNvSpPr>
            <a:spLocks noGrp="1"/>
          </p:cNvSpPr>
          <p:nvPr>
            <p:ph type="sldNum" sz="quarter" idx="11"/>
          </p:nvPr>
        </p:nvSpPr>
        <p:spPr/>
        <p:txBody>
          <a:bodyPr/>
          <a:lstStyle/>
          <a:p>
            <a:fld id="{5D1A7F66-8F32-4053-B16E-B28847352DD9}" type="slidenum">
              <a:rPr lang="en-US" smtClean="0"/>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A57901-3FA6-4B82-B120-49AB285368EA}" type="datetime1">
              <a:rPr lang="en-US" smtClean="0"/>
              <a:t>12/1/2016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A7F66-8F32-4053-B16E-B28847352DD9}"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FD8ACE-A5C0-4B41-9EC6-58DA91C15F74}" type="datetime1">
              <a:rPr lang="en-US" smtClean="0"/>
              <a:t>12/1/2016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A7F66-8F32-4053-B16E-B28847352DD9}"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3AC3A7-49A2-4422-8D59-12A2EDD22F55}" type="datetime1">
              <a:rPr lang="en-US" smtClean="0"/>
              <a:t>12/1/2016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A7F66-8F32-4053-B16E-B28847352DD9}"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D3E6D0-04DB-4AC1-9417-248043DCA88C}" type="datetime1">
              <a:rPr lang="en-US" smtClean="0"/>
              <a:t>12/1/2016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A7F66-8F32-4053-B16E-B28847352DD9}"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3B87115-66ED-4EBE-8431-9F4E4B9BB988}" type="datetime1">
              <a:rPr lang="en-US" smtClean="0"/>
              <a:t>12/1/2016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1A7F66-8F32-4053-B16E-B28847352DD9}" type="slidenum">
              <a:rPr lang="en-US" smtClean="0"/>
              <a:t>‹#›</a:t>
            </a:fld>
            <a:endParaRPr lang="en-US" dirty="0"/>
          </a:p>
        </p:txBody>
      </p:sp>
      <p:sp>
        <p:nvSpPr>
          <p:cNvPr id="9" name="Title 8"/>
          <p:cNvSpPr>
            <a:spLocks noGrp="1"/>
          </p:cNvSpPr>
          <p:nvPr>
            <p:ph type="title"/>
          </p:nvPr>
        </p:nvSpPr>
        <p:spPr>
          <a:xfrm>
            <a:off x="914400" y="1544715"/>
            <a:ext cx="7315200" cy="1154097"/>
          </a:xfrm>
        </p:spPr>
        <p:txBody>
          <a:bodyPr/>
          <a:lstStyle/>
          <a:p>
            <a:r>
              <a:rPr lang="en-US"/>
              <a:t>Click to edit Master title style</a:t>
            </a:r>
          </a:p>
        </p:txBody>
      </p:sp>
      <p:sp>
        <p:nvSpPr>
          <p:cNvPr id="8" name="Content Placeholder 7"/>
          <p:cNvSpPr>
            <a:spLocks noGrp="1"/>
          </p:cNvSpPr>
          <p:nvPr>
            <p:ph sz="quarter" idx="13"/>
          </p:nvPr>
        </p:nvSpPr>
        <p:spPr>
          <a:xfrm>
            <a:off x="914400" y="2743200"/>
            <a:ext cx="356616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81728" y="2743200"/>
            <a:ext cx="3566160" cy="3595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06128BB6-1175-440C-8A21-42FB86F04314}" type="datetime1">
              <a:rPr lang="en-US" smtClean="0"/>
              <a:t>12/1/2016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D1A7F66-8F32-4053-B16E-B28847352DD9}" type="slidenum">
              <a:rPr lang="en-US" smtClean="0"/>
              <a:t>‹#›</a:t>
            </a:fld>
            <a:endParaRPr lang="en-US" dirty="0"/>
          </a:p>
        </p:txBody>
      </p:sp>
      <p:sp>
        <p:nvSpPr>
          <p:cNvPr id="10" name="Title 9"/>
          <p:cNvSpPr>
            <a:spLocks noGrp="1"/>
          </p:cNvSpPr>
          <p:nvPr>
            <p:ph type="title"/>
          </p:nvPr>
        </p:nvSpPr>
        <p:spPr>
          <a:xfrm>
            <a:off x="914400" y="1544715"/>
            <a:ext cx="7315200" cy="1154097"/>
          </a:xfrm>
        </p:spPr>
        <p:txBody>
          <a:bodyPr/>
          <a:lstStyle/>
          <a:p>
            <a:r>
              <a:rPr lang="en-US"/>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DE8AAD-EB09-42F2-A4D7-819E571E9AC1}" type="datetime1">
              <a:rPr lang="en-US" smtClean="0"/>
              <a:t>12/1/2016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D1A7F66-8F32-4053-B16E-B28847352DD9}"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53993D-BA57-49EC-9DB2-52855796C50B}" type="datetime1">
              <a:rPr lang="en-US" smtClean="0"/>
              <a:t>12/1/2016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D1A7F66-8F32-4053-B16E-B28847352DD9}"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en-US"/>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B0EEB5-33B7-4261-ACFD-C1F1B44344A3}" type="datetime1">
              <a:rPr lang="en-US" smtClean="0"/>
              <a:t>12/1/2016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1A7F66-8F32-4053-B16E-B28847352DD9}"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en-US"/>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7CA8324-8CA8-4BFD-A3C0-E7A81ADDA2E5}" type="datetime1">
              <a:rPr lang="en-US" smtClean="0"/>
              <a:t>12/1/2016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1A7F66-8F32-4053-B16E-B28847352DD9}"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8435268" y="573807"/>
            <a:ext cx="8623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8569419" y="573807"/>
            <a:ext cx="576072"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07690"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F5F32AC2-E8F9-4256-A0E8-7841CFEBE810}" type="datetime1">
              <a:rPr lang="en-US" smtClean="0"/>
              <a:t>12/1/2016</a:t>
            </a:fld>
            <a:endParaRPr lang="en-US" dirty="0"/>
          </a:p>
        </p:txBody>
      </p:sp>
      <p:sp>
        <p:nvSpPr>
          <p:cNvPr id="6" name="Slide Number Placeholder 5"/>
          <p:cNvSpPr>
            <a:spLocks noGrp="1"/>
          </p:cNvSpPr>
          <p:nvPr>
            <p:ph type="sldNum" sz="quarter" idx="4"/>
          </p:nvPr>
        </p:nvSpPr>
        <p:spPr>
          <a:xfrm>
            <a:off x="7314415" y="548797"/>
            <a:ext cx="941203" cy="301752"/>
          </a:xfrm>
          <a:prstGeom prst="rect">
            <a:avLst/>
          </a:prstGeom>
        </p:spPr>
        <p:txBody>
          <a:bodyPr vert="horz" lIns="91440" tIns="45720" rIns="91440" bIns="45720" rtlCol="0" anchor="ctr"/>
          <a:lstStyle>
            <a:lvl1pPr algn="r">
              <a:defRPr sz="1200">
                <a:solidFill>
                  <a:schemeClr val="tx1"/>
                </a:solidFill>
              </a:defRPr>
            </a:lvl1pPr>
          </a:lstStyle>
          <a:p>
            <a:fld id="{5D1A7F66-8F32-4053-B16E-B28847352DD9}" type="slidenum">
              <a:rPr lang="en-US" smtClean="0"/>
              <a:t>‹#›</a:t>
            </a:fld>
            <a:endParaRPr lang="en-US" dirty="0"/>
          </a:p>
        </p:txBody>
      </p:sp>
      <p:sp>
        <p:nvSpPr>
          <p:cNvPr id="5" name="Footer Placeholder 4"/>
          <p:cNvSpPr>
            <a:spLocks noGrp="1"/>
          </p:cNvSpPr>
          <p:nvPr>
            <p:ph type="ftr" sz="quarter" idx="3"/>
          </p:nvPr>
        </p:nvSpPr>
        <p:spPr>
          <a:xfrm>
            <a:off x="6008688" y="855956"/>
            <a:ext cx="2246489" cy="301227"/>
          </a:xfrm>
          <a:prstGeom prst="rect">
            <a:avLst/>
          </a:prstGeom>
        </p:spPr>
        <p:txBody>
          <a:bodyPr vert="horz" lIns="91440" tIns="0" rIns="91440" bIns="45720" rtlCol="0" anchor="t"/>
          <a:lstStyle>
            <a:lvl1pPr algn="l">
              <a:defRPr sz="1000">
                <a:solidFill>
                  <a:schemeClr val="tx1"/>
                </a:solidFill>
              </a:defRPr>
            </a:lvl1pPr>
          </a:lstStyle>
          <a:p>
            <a:endParaRPr lang="en-US" dirty="0"/>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ksde.org/Agency/Fiscal-and-Administrative-Services/School-Finance/School-Bus-Safety/Loading-and-Unloading-Survey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www.nasdpts.org/" TargetMode="External"/><Relationship Id="rId2" Type="http://schemas.openxmlformats.org/officeDocument/2006/relationships/hyperlink" Target="mailto:ExecDir@nasdpts.org" TargetMode="Externa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22.xml.rels><?xml version="1.0" encoding="UTF-8" standalone="yes"?>
<Relationships xmlns="http://schemas.openxmlformats.org/package/2006/relationships"><Relationship Id="rId3" Type="http://schemas.openxmlformats.org/officeDocument/2006/relationships/hyperlink" Target="http://www.napt.org/" TargetMode="External"/><Relationship Id="rId2" Type="http://schemas.openxmlformats.org/officeDocument/2006/relationships/hyperlink" Target="mailto:Mike.Martin@napt.org" TargetMode="External"/><Relationship Id="rId1" Type="http://schemas.openxmlformats.org/officeDocument/2006/relationships/slideLayout" Target="../slideLayouts/slideLayout2.xml"/><Relationship Id="rId5" Type="http://schemas.openxmlformats.org/officeDocument/2006/relationships/hyperlink" Target="http://www.yellowbuses.org/" TargetMode="External"/><Relationship Id="rId4" Type="http://schemas.openxmlformats.org/officeDocument/2006/relationships/hyperlink" Target="mailto:RWeber@yellowbuses.or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57200" y="1371600"/>
            <a:ext cx="8305800" cy="1981200"/>
          </a:xfrm>
        </p:spPr>
        <p:txBody>
          <a:bodyPr>
            <a:normAutofit fontScale="90000"/>
          </a:bodyPr>
          <a:lstStyle/>
          <a:p>
            <a:pPr algn="ctr"/>
            <a:r>
              <a:rPr lang="en-US" dirty="0"/>
              <a:t>Moving Toward Zero—</a:t>
            </a:r>
            <a:br>
              <a:rPr lang="en-US" dirty="0"/>
            </a:br>
            <a:r>
              <a:rPr lang="en-US" dirty="0"/>
              <a:t>Reducing Illegal Passing of School Buses</a:t>
            </a:r>
          </a:p>
        </p:txBody>
      </p:sp>
      <p:sp>
        <p:nvSpPr>
          <p:cNvPr id="2" name="Subtitle 1"/>
          <p:cNvSpPr>
            <a:spLocks noGrp="1"/>
          </p:cNvSpPr>
          <p:nvPr>
            <p:ph type="subTitle" idx="1"/>
          </p:nvPr>
        </p:nvSpPr>
        <p:spPr>
          <a:xfrm>
            <a:off x="533400" y="4343400"/>
            <a:ext cx="8305800" cy="2057400"/>
          </a:xfrm>
        </p:spPr>
        <p:txBody>
          <a:bodyPr>
            <a:normAutofit/>
          </a:bodyPr>
          <a:lstStyle/>
          <a:p>
            <a:pPr algn="ctr"/>
            <a:r>
              <a:rPr lang="en-US" dirty="0"/>
              <a:t>Charlie Hood, Executive Director, NASDPTS</a:t>
            </a:r>
          </a:p>
          <a:p>
            <a:pPr algn="ctr"/>
            <a:r>
              <a:rPr lang="en-US" dirty="0" smtClean="0"/>
              <a:t>Mike </a:t>
            </a:r>
            <a:r>
              <a:rPr lang="en-US" dirty="0"/>
              <a:t>Martin, Executive Director, NAPT</a:t>
            </a:r>
          </a:p>
          <a:p>
            <a:pPr algn="ctr"/>
            <a:r>
              <a:rPr lang="en-US" dirty="0" err="1"/>
              <a:t>Ronna</a:t>
            </a:r>
            <a:r>
              <a:rPr lang="en-US" dirty="0"/>
              <a:t> Weber, Executive Director, NSTA</a:t>
            </a:r>
          </a:p>
          <a:p>
            <a:pPr algn="ctr"/>
            <a:r>
              <a:rPr lang="en-US" dirty="0" smtClean="0"/>
              <a:t>December </a:t>
            </a:r>
            <a:r>
              <a:rPr lang="en-US" dirty="0"/>
              <a:t>1, 2016</a:t>
            </a:r>
          </a:p>
        </p:txBody>
      </p:sp>
    </p:spTree>
    <p:extLst>
      <p:ext uri="{BB962C8B-B14F-4D97-AF65-F5344CB8AC3E}">
        <p14:creationId xmlns:p14="http://schemas.microsoft.com/office/powerpoint/2010/main" val="38548505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D88B92-6F22-472C-8F0F-0FDD79D6BC69}" type="slidenum">
              <a:rPr lang="en-US" smtClean="0"/>
              <a:pPr>
                <a:defRPr/>
              </a:pPr>
              <a:t>10</a:t>
            </a:fld>
            <a:endParaRPr lang="en-US" dirty="0"/>
          </a:p>
        </p:txBody>
      </p:sp>
      <p:pic>
        <p:nvPicPr>
          <p:cNvPr id="3" name="Minnesota Truck Right Side Near Hi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4925"/>
            <a:ext cx="9144000" cy="6786563"/>
          </a:xfrm>
          <a:prstGeom prst="rect">
            <a:avLst/>
          </a:prstGeom>
        </p:spPr>
      </p:pic>
    </p:spTree>
    <p:extLst>
      <p:ext uri="{BB962C8B-B14F-4D97-AF65-F5344CB8AC3E}">
        <p14:creationId xmlns:p14="http://schemas.microsoft.com/office/powerpoint/2010/main" val="39880144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3400"/>
            <a:ext cx="7315200" cy="717612"/>
          </a:xfrm>
        </p:spPr>
        <p:txBody>
          <a:bodyPr>
            <a:normAutofit fontScale="90000"/>
          </a:bodyPr>
          <a:lstStyle/>
          <a:p>
            <a:pPr algn="ctr"/>
            <a:r>
              <a:rPr lang="en-US" dirty="0"/>
              <a:t>Student Loading Zone Fatalities</a:t>
            </a:r>
          </a:p>
        </p:txBody>
      </p:sp>
      <p:sp>
        <p:nvSpPr>
          <p:cNvPr id="3" name="Content Placeholder 2"/>
          <p:cNvSpPr>
            <a:spLocks noGrp="1"/>
          </p:cNvSpPr>
          <p:nvPr>
            <p:ph idx="1"/>
          </p:nvPr>
        </p:nvSpPr>
        <p:spPr>
          <a:xfrm>
            <a:off x="609600" y="1371600"/>
            <a:ext cx="7620000" cy="5105400"/>
          </a:xfrm>
        </p:spPr>
        <p:txBody>
          <a:bodyPr>
            <a:normAutofit fontScale="77500" lnSpcReduction="20000"/>
          </a:bodyPr>
          <a:lstStyle/>
          <a:p>
            <a:r>
              <a:rPr lang="en-US" sz="3900" dirty="0"/>
              <a:t>Kansas has conducted annual surveys </a:t>
            </a:r>
            <a:r>
              <a:rPr lang="en-US" sz="3900" dirty="0" smtClean="0"/>
              <a:t>of all states since </a:t>
            </a:r>
            <a:r>
              <a:rPr lang="en-US" sz="3900" dirty="0"/>
              <a:t>1970</a:t>
            </a:r>
          </a:p>
          <a:p>
            <a:r>
              <a:rPr lang="en-US" sz="3900" dirty="0"/>
              <a:t>During past five years (FY2011 through FY 2015</a:t>
            </a:r>
            <a:r>
              <a:rPr lang="en-US" sz="3900" dirty="0" smtClean="0"/>
              <a:t>), nationally:</a:t>
            </a:r>
            <a:endParaRPr lang="en-US" sz="3900" dirty="0"/>
          </a:p>
          <a:p>
            <a:pPr lvl="1"/>
            <a:r>
              <a:rPr lang="en-US" sz="3900" dirty="0"/>
              <a:t>Average of five students per year killed by vehicle illegally passing school bus</a:t>
            </a:r>
          </a:p>
          <a:p>
            <a:pPr lvl="1"/>
            <a:r>
              <a:rPr lang="en-US" sz="3900" dirty="0"/>
              <a:t>Average of three students per year killed by own </a:t>
            </a:r>
            <a:r>
              <a:rPr lang="en-US" sz="3900" dirty="0" smtClean="0"/>
              <a:t>bus</a:t>
            </a:r>
          </a:p>
          <a:p>
            <a:pPr lvl="1"/>
            <a:r>
              <a:rPr lang="en-US" sz="3900" dirty="0">
                <a:hlinkClick r:id="rId2"/>
              </a:rPr>
              <a:t>http://</a:t>
            </a:r>
            <a:r>
              <a:rPr lang="en-US" sz="3900" dirty="0" smtClean="0">
                <a:hlinkClick r:id="rId2"/>
              </a:rPr>
              <a:t>www.ksde.org/Agency/Fiscal-and-Administrative-Services/School-Finance/School-Bus-Safety/Loading-and-Unloading-Surveys</a:t>
            </a:r>
            <a:r>
              <a:rPr lang="en-US" sz="3900" dirty="0" smtClean="0"/>
              <a:t> </a:t>
            </a:r>
            <a:endParaRPr lang="en-US" sz="3900" dirty="0"/>
          </a:p>
          <a:p>
            <a:endParaRPr lang="en-US" sz="2400" dirty="0"/>
          </a:p>
          <a:p>
            <a:endParaRPr lang="en-US" sz="2400" dirty="0"/>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4567" y="5486400"/>
            <a:ext cx="1644033" cy="1254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366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3400"/>
            <a:ext cx="7315200" cy="717612"/>
          </a:xfrm>
        </p:spPr>
        <p:txBody>
          <a:bodyPr>
            <a:normAutofit/>
          </a:bodyPr>
          <a:lstStyle/>
          <a:p>
            <a:pPr algn="ctr"/>
            <a:r>
              <a:rPr lang="en-US" dirty="0" smtClean="0"/>
              <a:t>Kansas Survey 45-year Trends</a:t>
            </a:r>
            <a:endParaRPr lang="en-US" dirty="0"/>
          </a:p>
        </p:txBody>
      </p:sp>
      <p:sp>
        <p:nvSpPr>
          <p:cNvPr id="3" name="Content Placeholder 2"/>
          <p:cNvSpPr>
            <a:spLocks noGrp="1"/>
          </p:cNvSpPr>
          <p:nvPr>
            <p:ph idx="1"/>
          </p:nvPr>
        </p:nvSpPr>
        <p:spPr>
          <a:xfrm>
            <a:off x="609600" y="1371600"/>
            <a:ext cx="7620000" cy="5105400"/>
          </a:xfrm>
        </p:spPr>
        <p:txBody>
          <a:bodyPr>
            <a:normAutofit/>
          </a:bodyPr>
          <a:lstStyle/>
          <a:p>
            <a:endParaRPr lang="en-US" sz="2400" dirty="0"/>
          </a:p>
          <a:p>
            <a:r>
              <a:rPr lang="en-US" sz="2800" dirty="0" smtClean="0"/>
              <a:t>65% of fatalities PM; 32% AM</a:t>
            </a:r>
          </a:p>
          <a:p>
            <a:r>
              <a:rPr lang="en-US" sz="2800" dirty="0" smtClean="0"/>
              <a:t>66% of fatalities were children 8 years old or younger</a:t>
            </a:r>
          </a:p>
          <a:p>
            <a:r>
              <a:rPr lang="en-US" sz="2800" dirty="0" smtClean="0"/>
              <a:t>Most fatalities in daylight, clear weather</a:t>
            </a:r>
          </a:p>
          <a:p>
            <a:r>
              <a:rPr lang="en-US" sz="2800" dirty="0" smtClean="0"/>
              <a:t>No significant difference in boys vs. girls killed</a:t>
            </a:r>
          </a:p>
          <a:p>
            <a:r>
              <a:rPr lang="en-US" sz="2800" dirty="0" smtClean="0"/>
              <a:t>No significant difference in day of week (M-F)</a:t>
            </a:r>
          </a:p>
          <a:p>
            <a:endParaRPr lang="en-US" sz="2400" dirty="0" smtClean="0"/>
          </a:p>
          <a:p>
            <a:endParaRPr lang="en-US" sz="2400" dirty="0" smtClean="0"/>
          </a:p>
          <a:p>
            <a:endParaRPr lang="en-US" sz="2400" dirty="0" smtClean="0"/>
          </a:p>
          <a:p>
            <a:endParaRPr lang="en-US" sz="2400" dirty="0"/>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5257800"/>
            <a:ext cx="1997476"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61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315200" cy="717612"/>
          </a:xfrm>
        </p:spPr>
        <p:txBody>
          <a:bodyPr>
            <a:normAutofit/>
          </a:bodyPr>
          <a:lstStyle/>
          <a:p>
            <a:pPr algn="ctr"/>
            <a:r>
              <a:rPr lang="en-US" dirty="0"/>
              <a:t>Survey of State Laws</a:t>
            </a:r>
          </a:p>
        </p:txBody>
      </p:sp>
      <p:sp>
        <p:nvSpPr>
          <p:cNvPr id="3" name="Content Placeholder 2"/>
          <p:cNvSpPr>
            <a:spLocks noGrp="1"/>
          </p:cNvSpPr>
          <p:nvPr>
            <p:ph idx="1"/>
          </p:nvPr>
        </p:nvSpPr>
        <p:spPr>
          <a:xfrm>
            <a:off x="381000" y="1219200"/>
            <a:ext cx="7315200" cy="4785360"/>
          </a:xfrm>
        </p:spPr>
        <p:txBody>
          <a:bodyPr>
            <a:normAutofit fontScale="92500" lnSpcReduction="10000"/>
          </a:bodyPr>
          <a:lstStyle/>
          <a:p>
            <a:r>
              <a:rPr lang="en-US" sz="2400" dirty="0"/>
              <a:t>In 2013 NASDPTS conducted survey on state laws requiring motorists to stop for school buses</a:t>
            </a:r>
          </a:p>
          <a:p>
            <a:r>
              <a:rPr lang="en-US" sz="2400" dirty="0"/>
              <a:t>37 states responded</a:t>
            </a:r>
          </a:p>
          <a:p>
            <a:r>
              <a:rPr lang="en-US" sz="2400" dirty="0"/>
              <a:t>All states required motorists to stop from both directions on two lane roads</a:t>
            </a:r>
          </a:p>
          <a:p>
            <a:r>
              <a:rPr lang="en-US" sz="2400" dirty="0"/>
              <a:t>For roads of 3 or more lanes, all required motorists to stop when approaching from rear</a:t>
            </a:r>
          </a:p>
          <a:p>
            <a:r>
              <a:rPr lang="en-US" sz="2400" dirty="0"/>
              <a:t>Most states allow motorists opposing bus to proceed if there is an unpaved median</a:t>
            </a:r>
          </a:p>
          <a:p>
            <a:r>
              <a:rPr lang="en-US" sz="2400" dirty="0"/>
              <a:t>In 26 states law enforcement MUST witness violation to secure a criminal penalty</a:t>
            </a:r>
          </a:p>
          <a:p>
            <a:r>
              <a:rPr lang="en-US" sz="2400" dirty="0"/>
              <a:t>17 states allow photo/video evidence</a:t>
            </a:r>
          </a:p>
          <a:p>
            <a:r>
              <a:rPr lang="en-US" sz="2400" dirty="0"/>
              <a:t>Significant variations in laws, consequences</a:t>
            </a:r>
          </a:p>
          <a:p>
            <a:pPr marL="45720" indent="0">
              <a:buNone/>
            </a:pPr>
            <a:endParaRPr lang="en-US" sz="2400" dirty="0"/>
          </a:p>
          <a:p>
            <a:endParaRPr lang="en-US" sz="2400" dirty="0"/>
          </a:p>
          <a:p>
            <a:endParaRPr lang="en-US" sz="2400" dirty="0"/>
          </a:p>
          <a:p>
            <a:endParaRPr lang="en-US" dirty="0"/>
          </a:p>
        </p:txBody>
      </p:sp>
      <p:pic>
        <p:nvPicPr>
          <p:cNvPr id="4" name="Picture 2" descr="https://www.flhsmv.gov/wp-content/uploads/highwaydemos.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5029200"/>
            <a:ext cx="2362200" cy="1580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86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3400"/>
            <a:ext cx="7315200" cy="717612"/>
          </a:xfrm>
        </p:spPr>
        <p:txBody>
          <a:bodyPr/>
          <a:lstStyle/>
          <a:p>
            <a:pPr algn="ctr"/>
            <a:r>
              <a:rPr lang="en-US" dirty="0"/>
              <a:t>Loading Zone Safety</a:t>
            </a:r>
          </a:p>
        </p:txBody>
      </p:sp>
      <p:sp>
        <p:nvSpPr>
          <p:cNvPr id="3" name="Content Placeholder 2"/>
          <p:cNvSpPr>
            <a:spLocks noGrp="1"/>
          </p:cNvSpPr>
          <p:nvPr>
            <p:ph idx="1"/>
          </p:nvPr>
        </p:nvSpPr>
        <p:spPr>
          <a:xfrm>
            <a:off x="533400" y="1524001"/>
            <a:ext cx="7696200" cy="4785360"/>
          </a:xfrm>
        </p:spPr>
        <p:txBody>
          <a:bodyPr>
            <a:normAutofit/>
          </a:bodyPr>
          <a:lstStyle/>
          <a:p>
            <a:r>
              <a:rPr lang="en-US" sz="2400" dirty="0"/>
              <a:t>Yellow school bus transportation remains far safer than other modes</a:t>
            </a:r>
          </a:p>
          <a:p>
            <a:r>
              <a:rPr lang="en-US" sz="2400" dirty="0"/>
              <a:t>For example, less than one percent of youth fatalities during school travel hours are in school buses, versus 57 percent when riding with teen drivers and 23 percent with adult drivers (www.schoolbusfacts.com)</a:t>
            </a:r>
          </a:p>
          <a:p>
            <a:r>
              <a:rPr lang="en-US" sz="2400" dirty="0"/>
              <a:t>Loading zone safety remains our priority</a:t>
            </a:r>
          </a:p>
          <a:p>
            <a:r>
              <a:rPr lang="en-US" sz="2400" dirty="0"/>
              <a:t>Required safety countermeasures are a complex mix of laws, policies, and best practices that include…</a:t>
            </a:r>
          </a:p>
          <a:p>
            <a:endParaRPr lang="en-US" sz="2400" dirty="0"/>
          </a:p>
          <a:p>
            <a:endParaRPr lang="en-US" dirty="0"/>
          </a:p>
        </p:txBody>
      </p:sp>
      <p:pic>
        <p:nvPicPr>
          <p:cNvPr id="4" name="Picture 7" descr="kids-walking"/>
          <p:cNvPicPr>
            <a:picLocks noChangeAspect="1" noChangeArrowheads="1"/>
          </p:cNvPicPr>
          <p:nvPr/>
        </p:nvPicPr>
        <p:blipFill>
          <a:blip r:embed="rId2">
            <a:clrChange>
              <a:clrFrom>
                <a:srgbClr val="8FB9E3"/>
              </a:clrFrom>
              <a:clrTo>
                <a:srgbClr val="8FB9E3">
                  <a:alpha val="0"/>
                </a:srgbClr>
              </a:clrTo>
            </a:clrChange>
            <a:extLst>
              <a:ext uri="{28A0092B-C50C-407E-A947-70E740481C1C}">
                <a14:useLocalDpi xmlns:a14="http://schemas.microsoft.com/office/drawing/2010/main" val="0"/>
              </a:ext>
            </a:extLst>
          </a:blip>
          <a:srcRect/>
          <a:stretch>
            <a:fillRect/>
          </a:stretch>
        </p:blipFill>
        <p:spPr bwMode="auto">
          <a:xfrm>
            <a:off x="6019800" y="5084735"/>
            <a:ext cx="2292369" cy="1735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23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3400"/>
            <a:ext cx="7315200" cy="717612"/>
          </a:xfrm>
        </p:spPr>
        <p:txBody>
          <a:bodyPr/>
          <a:lstStyle/>
          <a:p>
            <a:pPr algn="ctr"/>
            <a:r>
              <a:rPr lang="en-US" dirty="0"/>
              <a:t>Safety Countermeasures</a:t>
            </a:r>
          </a:p>
        </p:txBody>
      </p:sp>
      <p:sp>
        <p:nvSpPr>
          <p:cNvPr id="3" name="Content Placeholder 2"/>
          <p:cNvSpPr>
            <a:spLocks noGrp="1"/>
          </p:cNvSpPr>
          <p:nvPr>
            <p:ph idx="1"/>
          </p:nvPr>
        </p:nvSpPr>
        <p:spPr>
          <a:xfrm>
            <a:off x="533400" y="1524001"/>
            <a:ext cx="7696200" cy="4785360"/>
          </a:xfrm>
        </p:spPr>
        <p:txBody>
          <a:bodyPr>
            <a:normAutofit/>
          </a:bodyPr>
          <a:lstStyle/>
          <a:p>
            <a:r>
              <a:rPr lang="en-US" sz="2400" dirty="0"/>
              <a:t>Prevention of stop arm violations through public awareness and enforcement</a:t>
            </a:r>
          </a:p>
          <a:p>
            <a:r>
              <a:rPr lang="en-US" sz="2400" dirty="0"/>
              <a:t>Student rider training</a:t>
            </a:r>
          </a:p>
          <a:p>
            <a:r>
              <a:rPr lang="en-US" sz="2400" dirty="0"/>
              <a:t>School bus driver training in crossing and student signaling procedures</a:t>
            </a:r>
          </a:p>
          <a:p>
            <a:r>
              <a:rPr lang="en-US" sz="2400" dirty="0"/>
              <a:t>Vehicle factors (mirrors, high visibility lighting, pupil crossing arms, conspicuity)</a:t>
            </a:r>
          </a:p>
          <a:p>
            <a:r>
              <a:rPr lang="en-US" sz="2400" dirty="0"/>
              <a:t>School bus stop placement</a:t>
            </a:r>
          </a:p>
          <a:p>
            <a:r>
              <a:rPr lang="en-US" sz="2400" dirty="0"/>
              <a:t>State laws and penalties for violations</a:t>
            </a:r>
          </a:p>
          <a:p>
            <a:endParaRPr lang="en-US" dirty="0"/>
          </a:p>
        </p:txBody>
      </p:sp>
      <p:pic>
        <p:nvPicPr>
          <p:cNvPr id="4" name="Picture 7" descr="kids-walking"/>
          <p:cNvPicPr>
            <a:picLocks noChangeAspect="1" noChangeArrowheads="1"/>
          </p:cNvPicPr>
          <p:nvPr/>
        </p:nvPicPr>
        <p:blipFill>
          <a:blip r:embed="rId2">
            <a:clrChange>
              <a:clrFrom>
                <a:srgbClr val="8FB9E3"/>
              </a:clrFrom>
              <a:clrTo>
                <a:srgbClr val="8FB9E3">
                  <a:alpha val="0"/>
                </a:srgbClr>
              </a:clrTo>
            </a:clrChange>
            <a:extLst>
              <a:ext uri="{28A0092B-C50C-407E-A947-70E740481C1C}">
                <a14:useLocalDpi xmlns:a14="http://schemas.microsoft.com/office/drawing/2010/main" val="0"/>
              </a:ext>
            </a:extLst>
          </a:blip>
          <a:srcRect/>
          <a:stretch>
            <a:fillRect/>
          </a:stretch>
        </p:blipFill>
        <p:spPr bwMode="auto">
          <a:xfrm>
            <a:off x="5867400" y="4450278"/>
            <a:ext cx="3130569" cy="236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84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3400"/>
            <a:ext cx="7315200" cy="717612"/>
          </a:xfrm>
        </p:spPr>
        <p:txBody>
          <a:bodyPr/>
          <a:lstStyle/>
          <a:p>
            <a:pPr algn="ctr"/>
            <a:r>
              <a:rPr lang="en-US" dirty="0"/>
              <a:t>Safety Countermeasures</a:t>
            </a:r>
          </a:p>
        </p:txBody>
      </p:sp>
      <p:sp>
        <p:nvSpPr>
          <p:cNvPr id="3" name="Content Placeholder 2"/>
          <p:cNvSpPr>
            <a:spLocks noGrp="1"/>
          </p:cNvSpPr>
          <p:nvPr>
            <p:ph idx="1"/>
          </p:nvPr>
        </p:nvSpPr>
        <p:spPr>
          <a:xfrm>
            <a:off x="914400" y="1524001"/>
            <a:ext cx="7315200" cy="4785360"/>
          </a:xfrm>
        </p:spPr>
        <p:txBody>
          <a:bodyPr>
            <a:normAutofit lnSpcReduction="10000"/>
          </a:bodyPr>
          <a:lstStyle/>
          <a:p>
            <a:r>
              <a:rPr lang="en-US" sz="2400" dirty="0"/>
              <a:t>Documenting the problem:</a:t>
            </a:r>
          </a:p>
          <a:p>
            <a:pPr lvl="1"/>
            <a:r>
              <a:rPr lang="en-US" sz="2200" dirty="0"/>
              <a:t>Illegal passing surveys</a:t>
            </a:r>
          </a:p>
          <a:p>
            <a:pPr lvl="1"/>
            <a:r>
              <a:rPr lang="en-US" sz="2200" dirty="0"/>
              <a:t>Identification of high violation areas</a:t>
            </a:r>
          </a:p>
          <a:p>
            <a:pPr lvl="1"/>
            <a:r>
              <a:rPr lang="en-US" sz="2200" dirty="0"/>
              <a:t>Video or photo recording of violations</a:t>
            </a:r>
          </a:p>
          <a:p>
            <a:pPr lvl="1"/>
            <a:r>
              <a:rPr lang="en-US" sz="2200" dirty="0"/>
              <a:t>Notification of high violation areas to public and law enforcement</a:t>
            </a:r>
          </a:p>
          <a:p>
            <a:endParaRPr lang="en-US" sz="2400" dirty="0"/>
          </a:p>
          <a:p>
            <a:r>
              <a:rPr lang="en-US" sz="2400" dirty="0"/>
              <a:t>Public awareness efforts:</a:t>
            </a:r>
          </a:p>
          <a:p>
            <a:pPr lvl="1"/>
            <a:r>
              <a:rPr lang="en-US" sz="2200" dirty="0"/>
              <a:t>State law on required motorist actions when encountering buses slowing or stopped</a:t>
            </a:r>
          </a:p>
          <a:p>
            <a:pPr lvl="1"/>
            <a:r>
              <a:rPr lang="en-US" sz="2200" dirty="0"/>
              <a:t>Back to school safety messaging</a:t>
            </a:r>
          </a:p>
          <a:p>
            <a:pPr lvl="1"/>
            <a:r>
              <a:rPr lang="en-US" sz="2200" dirty="0"/>
              <a:t>Discussion of consequences (not just civil or criminal penalties)</a:t>
            </a:r>
          </a:p>
          <a:p>
            <a:pPr lvl="1"/>
            <a:endParaRPr lang="en-US" sz="2200" dirty="0"/>
          </a:p>
          <a:p>
            <a:pPr lvl="1"/>
            <a:endParaRPr lang="en-US" dirty="0"/>
          </a:p>
          <a:p>
            <a:endParaRPr lang="en-US" sz="2400" dirty="0"/>
          </a:p>
          <a:p>
            <a:endParaRPr lang="en-US" dirty="0"/>
          </a:p>
        </p:txBody>
      </p:sp>
    </p:spTree>
    <p:extLst>
      <p:ext uri="{BB962C8B-B14F-4D97-AF65-F5344CB8AC3E}">
        <p14:creationId xmlns:p14="http://schemas.microsoft.com/office/powerpoint/2010/main" val="96350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3400"/>
            <a:ext cx="7315200" cy="717612"/>
          </a:xfrm>
        </p:spPr>
        <p:txBody>
          <a:bodyPr/>
          <a:lstStyle/>
          <a:p>
            <a:pPr algn="ctr"/>
            <a:r>
              <a:rPr lang="en-US" dirty="0"/>
              <a:t>Safety Countermeasures</a:t>
            </a:r>
          </a:p>
        </p:txBody>
      </p:sp>
      <p:sp>
        <p:nvSpPr>
          <p:cNvPr id="3" name="Content Placeholder 2"/>
          <p:cNvSpPr>
            <a:spLocks noGrp="1"/>
          </p:cNvSpPr>
          <p:nvPr>
            <p:ph idx="1"/>
          </p:nvPr>
        </p:nvSpPr>
        <p:spPr>
          <a:xfrm>
            <a:off x="914400" y="1524001"/>
            <a:ext cx="7315200" cy="4785360"/>
          </a:xfrm>
        </p:spPr>
        <p:txBody>
          <a:bodyPr>
            <a:normAutofit fontScale="92500" lnSpcReduction="10000"/>
          </a:bodyPr>
          <a:lstStyle/>
          <a:p>
            <a:r>
              <a:rPr lang="en-US" sz="2400" dirty="0"/>
              <a:t>E</a:t>
            </a:r>
            <a:r>
              <a:rPr lang="en-US" sz="2200" dirty="0"/>
              <a:t>nforcement:</a:t>
            </a:r>
          </a:p>
          <a:p>
            <a:pPr lvl="1"/>
            <a:r>
              <a:rPr lang="en-US" sz="2000" dirty="0"/>
              <a:t>Ongoing relationship with local and state police</a:t>
            </a:r>
          </a:p>
          <a:p>
            <a:pPr lvl="1"/>
            <a:r>
              <a:rPr lang="en-US" sz="2000" dirty="0"/>
              <a:t>Training and awareness for prosecutors and judiciary</a:t>
            </a:r>
          </a:p>
          <a:p>
            <a:pPr lvl="1"/>
            <a:r>
              <a:rPr lang="en-US" sz="2000" dirty="0"/>
              <a:t>Priority on most vulnerable locations</a:t>
            </a:r>
          </a:p>
          <a:p>
            <a:pPr lvl="1"/>
            <a:r>
              <a:rPr lang="en-US" sz="2000" dirty="0"/>
              <a:t>Ongoing enforcement and enforcement blitzes</a:t>
            </a:r>
          </a:p>
          <a:p>
            <a:pPr lvl="1"/>
            <a:r>
              <a:rPr lang="en-US" sz="2000" dirty="0"/>
              <a:t>Police presence emphasis during back to school, Safety Week, Love the Bus</a:t>
            </a:r>
          </a:p>
          <a:p>
            <a:pPr lvl="1"/>
            <a:r>
              <a:rPr lang="en-US" sz="2000" dirty="0"/>
              <a:t>Citations from photo or video evidence (if legal)</a:t>
            </a:r>
          </a:p>
          <a:p>
            <a:pPr lvl="1"/>
            <a:r>
              <a:rPr lang="en-US" sz="2000" dirty="0"/>
              <a:t> Longitudinal tracking of enforcement frequency</a:t>
            </a:r>
          </a:p>
          <a:p>
            <a:pPr lvl="1"/>
            <a:endParaRPr lang="en-US" dirty="0"/>
          </a:p>
          <a:p>
            <a:r>
              <a:rPr lang="en-US" sz="2400" dirty="0"/>
              <a:t>Student rider training on bus stop waiting location, potential hazards, crossing procedures</a:t>
            </a:r>
          </a:p>
          <a:p>
            <a:r>
              <a:rPr lang="en-US" sz="2400" dirty="0"/>
              <a:t>Driver training in stopping sequence, student crossing, and student signaling procedures</a:t>
            </a:r>
          </a:p>
          <a:p>
            <a:endParaRPr lang="en-US" sz="2400" dirty="0"/>
          </a:p>
          <a:p>
            <a:endParaRPr lang="en-US" dirty="0"/>
          </a:p>
        </p:txBody>
      </p:sp>
    </p:spTree>
    <p:extLst>
      <p:ext uri="{BB962C8B-B14F-4D97-AF65-F5344CB8AC3E}">
        <p14:creationId xmlns:p14="http://schemas.microsoft.com/office/powerpoint/2010/main" val="405596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3400"/>
            <a:ext cx="7315200" cy="717612"/>
          </a:xfrm>
        </p:spPr>
        <p:txBody>
          <a:bodyPr/>
          <a:lstStyle/>
          <a:p>
            <a:pPr algn="ctr"/>
            <a:r>
              <a:rPr lang="en-US" dirty="0"/>
              <a:t>Gaps and Data Needs</a:t>
            </a:r>
          </a:p>
        </p:txBody>
      </p:sp>
      <p:sp>
        <p:nvSpPr>
          <p:cNvPr id="3" name="Content Placeholder 2"/>
          <p:cNvSpPr>
            <a:spLocks noGrp="1"/>
          </p:cNvSpPr>
          <p:nvPr>
            <p:ph idx="1"/>
          </p:nvPr>
        </p:nvSpPr>
        <p:spPr>
          <a:xfrm>
            <a:off x="914400" y="1524001"/>
            <a:ext cx="7315200" cy="4785360"/>
          </a:xfrm>
        </p:spPr>
        <p:txBody>
          <a:bodyPr>
            <a:normAutofit lnSpcReduction="10000"/>
          </a:bodyPr>
          <a:lstStyle/>
          <a:p>
            <a:r>
              <a:rPr lang="en-US" sz="3200" dirty="0"/>
              <a:t>National data is needed on:</a:t>
            </a:r>
          </a:p>
          <a:p>
            <a:pPr lvl="1"/>
            <a:r>
              <a:rPr lang="en-US" sz="3000" dirty="0"/>
              <a:t>State laws re: stopping for buses</a:t>
            </a:r>
          </a:p>
          <a:p>
            <a:pPr lvl="1"/>
            <a:r>
              <a:rPr lang="en-US" sz="3000" dirty="0"/>
              <a:t>State and local enforcement levels</a:t>
            </a:r>
          </a:p>
          <a:p>
            <a:pPr lvl="1"/>
            <a:r>
              <a:rPr lang="en-US" sz="3000" dirty="0"/>
              <a:t>Related student injuries</a:t>
            </a:r>
          </a:p>
          <a:p>
            <a:pPr lvl="1"/>
            <a:r>
              <a:rPr lang="en-US" sz="3000" dirty="0"/>
              <a:t>State </a:t>
            </a:r>
            <a:r>
              <a:rPr lang="en-US" sz="3000" dirty="0" err="1"/>
              <a:t>regs</a:t>
            </a:r>
            <a:r>
              <a:rPr lang="en-US" sz="3000" dirty="0"/>
              <a:t> and training of drivers and students (e.g., crossing procedures)</a:t>
            </a:r>
          </a:p>
          <a:p>
            <a:pPr lvl="1"/>
            <a:r>
              <a:rPr lang="en-US" sz="3000" dirty="0"/>
              <a:t>Effectiveness of countermeasures (e.g., photo/video enforcement</a:t>
            </a:r>
            <a:r>
              <a:rPr lang="en-US" sz="3000" dirty="0" smtClean="0"/>
              <a:t>)</a:t>
            </a:r>
          </a:p>
          <a:p>
            <a:pPr lvl="1"/>
            <a:r>
              <a:rPr lang="en-US" sz="3000" dirty="0" smtClean="0"/>
              <a:t>Further analysis of Kansas and/or FARS data</a:t>
            </a:r>
            <a:endParaRPr lang="en-US" sz="3000" dirty="0"/>
          </a:p>
          <a:p>
            <a:pPr lvl="1"/>
            <a:endParaRPr lang="en-US" sz="3000" dirty="0"/>
          </a:p>
          <a:p>
            <a:pPr lvl="1"/>
            <a:endParaRPr lang="en-US" sz="3000" dirty="0"/>
          </a:p>
        </p:txBody>
      </p:sp>
    </p:spTree>
    <p:extLst>
      <p:ext uri="{BB962C8B-B14F-4D97-AF65-F5344CB8AC3E}">
        <p14:creationId xmlns:p14="http://schemas.microsoft.com/office/powerpoint/2010/main" val="332217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3400"/>
            <a:ext cx="7315200" cy="717612"/>
          </a:xfrm>
        </p:spPr>
        <p:txBody>
          <a:bodyPr>
            <a:normAutofit fontScale="90000"/>
          </a:bodyPr>
          <a:lstStyle/>
          <a:p>
            <a:pPr algn="ctr"/>
            <a:r>
              <a:rPr lang="en-US" dirty="0"/>
              <a:t>Model Policies, Best Practices	</a:t>
            </a:r>
          </a:p>
        </p:txBody>
      </p:sp>
      <p:sp>
        <p:nvSpPr>
          <p:cNvPr id="3" name="Content Placeholder 2"/>
          <p:cNvSpPr>
            <a:spLocks noGrp="1"/>
          </p:cNvSpPr>
          <p:nvPr>
            <p:ph idx="1"/>
          </p:nvPr>
        </p:nvSpPr>
        <p:spPr>
          <a:xfrm>
            <a:off x="914400" y="1524001"/>
            <a:ext cx="7315200" cy="4785360"/>
          </a:xfrm>
        </p:spPr>
        <p:txBody>
          <a:bodyPr vert="horz" lIns="91440" tIns="45720" rIns="91440" bIns="45720" rtlCol="0" anchor="t">
            <a:normAutofit fontScale="92500" lnSpcReduction="20000"/>
          </a:bodyPr>
          <a:lstStyle/>
          <a:p>
            <a:pPr lvl="1"/>
            <a:r>
              <a:rPr lang="en-US" sz="3000" dirty="0"/>
              <a:t>For discussion, is there need for?:</a:t>
            </a:r>
          </a:p>
          <a:p>
            <a:pPr lvl="2"/>
            <a:r>
              <a:rPr lang="en-US" sz="2800" dirty="0"/>
              <a:t>Model state law re: stopping for buses</a:t>
            </a:r>
          </a:p>
          <a:p>
            <a:pPr lvl="2"/>
            <a:r>
              <a:rPr lang="en-US" sz="2800" dirty="0"/>
              <a:t>National priority on illegal passing enforcement (e.g., targeted grants)</a:t>
            </a:r>
          </a:p>
          <a:p>
            <a:pPr lvl="2"/>
            <a:r>
              <a:rPr lang="en-US" sz="2800" dirty="0"/>
              <a:t>Model training curricula for school bus drivers and student riders</a:t>
            </a:r>
          </a:p>
          <a:p>
            <a:pPr lvl="2"/>
            <a:r>
              <a:rPr lang="en-US" sz="2800" dirty="0"/>
              <a:t>Model state law on photo/video enforcement</a:t>
            </a:r>
          </a:p>
          <a:p>
            <a:pPr lvl="2"/>
            <a:r>
              <a:rPr lang="en-US" sz="2800" dirty="0"/>
              <a:t>Promoting loading safety-related vehicle specifications </a:t>
            </a:r>
            <a:r>
              <a:rPr lang="en-US" sz="2800" dirty="0" smtClean="0"/>
              <a:t> and operational procedures of </a:t>
            </a:r>
            <a:r>
              <a:rPr lang="en-US" sz="2800" dirty="0"/>
              <a:t>National Congress on School Transportation (ncstonline.org)</a:t>
            </a:r>
          </a:p>
          <a:p>
            <a:pPr lvl="1"/>
            <a:endParaRPr lang="en-US" sz="3000" dirty="0"/>
          </a:p>
          <a:p>
            <a:pPr lvl="1"/>
            <a:endParaRPr lang="en-US" sz="3000" dirty="0"/>
          </a:p>
        </p:txBody>
      </p:sp>
      <p:pic>
        <p:nvPicPr>
          <p:cNvPr id="4" name="Content Placeholder 3"/>
          <p:cNvPicPr>
            <a:picLocks noChangeAspect="1"/>
          </p:cNvPicPr>
          <p:nvPr/>
        </p:nvPicPr>
        <p:blipFill rotWithShape="1">
          <a:blip r:embed="rId2" cstate="email">
            <a:extLst>
              <a:ext uri="{28A0092B-C50C-407E-A947-70E740481C1C}">
                <a14:useLocalDpi xmlns:a14="http://schemas.microsoft.com/office/drawing/2010/main"/>
              </a:ext>
            </a:extLst>
          </a:blip>
          <a:srcRect l="13259"/>
          <a:stretch/>
        </p:blipFill>
        <p:spPr>
          <a:xfrm>
            <a:off x="7010400" y="5334000"/>
            <a:ext cx="1828800" cy="1185949"/>
          </a:xfrm>
          <a:prstGeom prst="rect">
            <a:avLst/>
          </a:prstGeom>
        </p:spPr>
      </p:pic>
    </p:spTree>
    <p:extLst>
      <p:ext uri="{BB962C8B-B14F-4D97-AF65-F5344CB8AC3E}">
        <p14:creationId xmlns:p14="http://schemas.microsoft.com/office/powerpoint/2010/main" val="316303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457200"/>
            <a:ext cx="7315200" cy="1143000"/>
          </a:xfrm>
        </p:spPr>
        <p:txBody>
          <a:bodyPr>
            <a:normAutofit/>
          </a:bodyPr>
          <a:lstStyle/>
          <a:p>
            <a:r>
              <a:rPr lang="en-US" sz="3200" dirty="0"/>
              <a:t>National Association of State Directors of Pupil Transportation Services</a:t>
            </a:r>
          </a:p>
        </p:txBody>
      </p:sp>
      <p:sp>
        <p:nvSpPr>
          <p:cNvPr id="3" name="Content Placeholder 2"/>
          <p:cNvSpPr>
            <a:spLocks noGrp="1"/>
          </p:cNvSpPr>
          <p:nvPr>
            <p:ph idx="1"/>
          </p:nvPr>
        </p:nvSpPr>
        <p:spPr>
          <a:xfrm>
            <a:off x="155575" y="1828800"/>
            <a:ext cx="7315200" cy="3733800"/>
          </a:xfrm>
        </p:spPr>
        <p:txBody>
          <a:bodyPr>
            <a:noAutofit/>
          </a:bodyPr>
          <a:lstStyle/>
          <a:p>
            <a:r>
              <a:rPr lang="en-US" sz="2400" dirty="0"/>
              <a:t>Provides leadership, assistance, and service to the nation’s student transportation community</a:t>
            </a:r>
          </a:p>
          <a:p>
            <a:r>
              <a:rPr lang="en-US" sz="2400" dirty="0"/>
              <a:t>Membership includes state directors, state associations, suppliers (bus OEMs, component and service providers), and others</a:t>
            </a:r>
          </a:p>
          <a:p>
            <a:r>
              <a:rPr lang="en-US" sz="2400" dirty="0"/>
              <a:t>School Bus Manufacturers Technical Council provides technical expertise from large and small bus OEMs</a:t>
            </a:r>
          </a:p>
        </p:txBody>
      </p:sp>
      <p:sp>
        <p:nvSpPr>
          <p:cNvPr id="4" name="AutoShape 2" descr="Image result for washington monume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washington monumen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4800600"/>
            <a:ext cx="1905000" cy="1901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 y="5072514"/>
            <a:ext cx="2895600" cy="1357268"/>
          </a:xfrm>
          <a:prstGeom prst="rect">
            <a:avLst/>
          </a:prstGeom>
        </p:spPr>
      </p:pic>
    </p:spTree>
    <p:extLst>
      <p:ext uri="{BB962C8B-B14F-4D97-AF65-F5344CB8AC3E}">
        <p14:creationId xmlns:p14="http://schemas.microsoft.com/office/powerpoint/2010/main" val="11997409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52400"/>
            <a:ext cx="5108497" cy="657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42615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315200" cy="717612"/>
          </a:xfrm>
        </p:spPr>
        <p:txBody>
          <a:bodyPr>
            <a:normAutofit/>
          </a:bodyPr>
          <a:lstStyle/>
          <a:p>
            <a:pPr algn="ctr"/>
            <a:r>
              <a:rPr lang="en-US" dirty="0"/>
              <a:t>Contact Info</a:t>
            </a:r>
          </a:p>
        </p:txBody>
      </p:sp>
      <p:sp>
        <p:nvSpPr>
          <p:cNvPr id="3" name="Content Placeholder 2"/>
          <p:cNvSpPr>
            <a:spLocks noGrp="1"/>
          </p:cNvSpPr>
          <p:nvPr>
            <p:ph idx="1"/>
          </p:nvPr>
        </p:nvSpPr>
        <p:spPr>
          <a:xfrm>
            <a:off x="609600" y="1295400"/>
            <a:ext cx="8229600" cy="1981200"/>
          </a:xfrm>
        </p:spPr>
        <p:txBody>
          <a:bodyPr>
            <a:normAutofit/>
          </a:bodyPr>
          <a:lstStyle/>
          <a:p>
            <a:r>
              <a:rPr lang="en-US" sz="3200" dirty="0">
                <a:hlinkClick r:id="rId2"/>
              </a:rPr>
              <a:t>ExecDir@nasdpts.org</a:t>
            </a:r>
            <a:r>
              <a:rPr lang="en-US" sz="3200" dirty="0"/>
              <a:t> (Charlie Hood)</a:t>
            </a:r>
          </a:p>
          <a:p>
            <a:r>
              <a:rPr lang="en-US" sz="3200" dirty="0" smtClean="0"/>
              <a:t>850-274-4308</a:t>
            </a:r>
            <a:endParaRPr lang="en-US" sz="3200" dirty="0"/>
          </a:p>
          <a:p>
            <a:r>
              <a:rPr lang="en-US" sz="3200" dirty="0" smtClean="0">
                <a:hlinkClick r:id="rId3"/>
              </a:rPr>
              <a:t>www.nasdpts.org</a:t>
            </a:r>
            <a:r>
              <a:rPr lang="en-US" sz="3200" dirty="0" smtClean="0"/>
              <a:t>  </a:t>
            </a:r>
            <a:endParaRPr lang="en-US" sz="3200" dirty="0"/>
          </a:p>
          <a:p>
            <a:endParaRPr lang="en-US" sz="3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3200400"/>
            <a:ext cx="3124200" cy="3248175"/>
          </a:xfrm>
          <a:prstGeom prst="rect">
            <a:avLst/>
          </a:prstGeom>
        </p:spPr>
      </p:pic>
    </p:spTree>
    <p:extLst>
      <p:ext uri="{BB962C8B-B14F-4D97-AF65-F5344CB8AC3E}">
        <p14:creationId xmlns:p14="http://schemas.microsoft.com/office/powerpoint/2010/main" val="8146033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315200" cy="717612"/>
          </a:xfrm>
        </p:spPr>
        <p:txBody>
          <a:bodyPr>
            <a:normAutofit/>
          </a:bodyPr>
          <a:lstStyle/>
          <a:p>
            <a:pPr algn="ctr"/>
            <a:r>
              <a:rPr lang="en-US" dirty="0"/>
              <a:t>Contact Info</a:t>
            </a:r>
          </a:p>
        </p:txBody>
      </p:sp>
      <p:sp>
        <p:nvSpPr>
          <p:cNvPr id="3" name="Content Placeholder 2"/>
          <p:cNvSpPr>
            <a:spLocks noGrp="1"/>
          </p:cNvSpPr>
          <p:nvPr>
            <p:ph idx="1"/>
          </p:nvPr>
        </p:nvSpPr>
        <p:spPr>
          <a:xfrm>
            <a:off x="609600" y="1295400"/>
            <a:ext cx="8229600" cy="4876800"/>
          </a:xfrm>
        </p:spPr>
        <p:txBody>
          <a:bodyPr>
            <a:normAutofit/>
          </a:bodyPr>
          <a:lstStyle/>
          <a:p>
            <a:pPr marL="45720" indent="0">
              <a:buNone/>
            </a:pPr>
            <a:r>
              <a:rPr lang="en-US" sz="3200" dirty="0" smtClean="0">
                <a:hlinkClick r:id="rId2"/>
              </a:rPr>
              <a:t>Mike.Martin@napt.org</a:t>
            </a:r>
            <a:endParaRPr lang="en-US" sz="3200" dirty="0" smtClean="0"/>
          </a:p>
          <a:p>
            <a:pPr marL="45720" indent="0">
              <a:buNone/>
            </a:pPr>
            <a:r>
              <a:rPr lang="en-US" sz="3200" dirty="0" smtClean="0"/>
              <a:t>800-989-NAPT (6278)</a:t>
            </a:r>
            <a:endParaRPr lang="en-US" sz="3200" dirty="0"/>
          </a:p>
          <a:p>
            <a:pPr marL="45720" indent="0">
              <a:buNone/>
            </a:pPr>
            <a:r>
              <a:rPr lang="en-US" sz="3200" dirty="0" smtClean="0">
                <a:hlinkClick r:id="rId3"/>
              </a:rPr>
              <a:t>www.NAPT.org</a:t>
            </a:r>
            <a:endParaRPr lang="en-US" sz="3200" dirty="0" smtClean="0"/>
          </a:p>
          <a:p>
            <a:endParaRPr lang="en-US" sz="3200" dirty="0"/>
          </a:p>
          <a:p>
            <a:pPr marL="45720" indent="0">
              <a:buNone/>
            </a:pPr>
            <a:r>
              <a:rPr lang="en-US" sz="3200" dirty="0" smtClean="0">
                <a:hlinkClick r:id="rId4"/>
              </a:rPr>
              <a:t>rweber@yellowbuses.org</a:t>
            </a:r>
            <a:r>
              <a:rPr lang="en-US" sz="3200" dirty="0" smtClean="0"/>
              <a:t> </a:t>
            </a:r>
            <a:r>
              <a:rPr lang="en-US" sz="3200" dirty="0" smtClean="0"/>
              <a:t>(</a:t>
            </a:r>
            <a:r>
              <a:rPr lang="en-US" sz="3200" dirty="0" err="1" smtClean="0"/>
              <a:t>Ronna</a:t>
            </a:r>
            <a:r>
              <a:rPr lang="en-US" sz="3200" dirty="0" smtClean="0"/>
              <a:t> Weber)</a:t>
            </a:r>
          </a:p>
          <a:p>
            <a:pPr marL="45720" indent="0">
              <a:buNone/>
            </a:pPr>
            <a:r>
              <a:rPr lang="en-US" sz="3200" dirty="0" smtClean="0"/>
              <a:t>703-684-3200</a:t>
            </a:r>
          </a:p>
          <a:p>
            <a:pPr marL="45720" indent="0">
              <a:buNone/>
            </a:pPr>
            <a:r>
              <a:rPr lang="en-US" sz="3200" dirty="0" smtClean="0">
                <a:hlinkClick r:id="rId5"/>
              </a:rPr>
              <a:t>www.yellowbuses.org</a:t>
            </a:r>
            <a:r>
              <a:rPr lang="en-US" sz="3200" dirty="0" smtClean="0"/>
              <a:t> (NSTA)</a:t>
            </a:r>
            <a:endParaRPr lang="en-US" sz="3200" dirty="0"/>
          </a:p>
          <a:p>
            <a:endParaRPr lang="en-US" sz="3200" dirty="0"/>
          </a:p>
        </p:txBody>
      </p:sp>
    </p:spTree>
    <p:extLst>
      <p:ext uri="{BB962C8B-B14F-4D97-AF65-F5344CB8AC3E}">
        <p14:creationId xmlns:p14="http://schemas.microsoft.com/office/powerpoint/2010/main" val="249061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3400"/>
            <a:ext cx="7315200" cy="717612"/>
          </a:xfrm>
        </p:spPr>
        <p:txBody>
          <a:bodyPr/>
          <a:lstStyle/>
          <a:p>
            <a:pPr algn="ctr"/>
            <a:r>
              <a:rPr lang="en-US" dirty="0"/>
              <a:t>Illegal Passing—the Big Picture</a:t>
            </a:r>
          </a:p>
        </p:txBody>
      </p:sp>
      <p:sp>
        <p:nvSpPr>
          <p:cNvPr id="3" name="Content Placeholder 2"/>
          <p:cNvSpPr>
            <a:spLocks noGrp="1"/>
          </p:cNvSpPr>
          <p:nvPr>
            <p:ph idx="1"/>
          </p:nvPr>
        </p:nvSpPr>
        <p:spPr>
          <a:xfrm>
            <a:off x="381000" y="1752600"/>
            <a:ext cx="7848600" cy="4648199"/>
          </a:xfrm>
        </p:spPr>
        <p:txBody>
          <a:bodyPr>
            <a:normAutofit/>
          </a:bodyPr>
          <a:lstStyle/>
          <a:p>
            <a:r>
              <a:rPr lang="en-US" sz="2800" dirty="0"/>
              <a:t>Why is reducing illegal passing a priority?</a:t>
            </a:r>
          </a:p>
          <a:p>
            <a:r>
              <a:rPr lang="en-US" sz="2800" dirty="0"/>
              <a:t>How prevalent is it?</a:t>
            </a:r>
          </a:p>
          <a:p>
            <a:r>
              <a:rPr lang="en-US" sz="2800" dirty="0"/>
              <a:t>What are the dangers?</a:t>
            </a:r>
          </a:p>
          <a:p>
            <a:r>
              <a:rPr lang="en-US" sz="2800" dirty="0"/>
              <a:t>What are the contributing causes?</a:t>
            </a:r>
          </a:p>
          <a:p>
            <a:r>
              <a:rPr lang="en-US" sz="2800" dirty="0"/>
              <a:t>What are </a:t>
            </a:r>
            <a:r>
              <a:rPr lang="en-US" sz="2800" dirty="0" smtClean="0"/>
              <a:t>some safety </a:t>
            </a:r>
            <a:r>
              <a:rPr lang="en-US" sz="2800" dirty="0"/>
              <a:t>countermeasures?</a:t>
            </a:r>
          </a:p>
          <a:p>
            <a:r>
              <a:rPr lang="en-US" sz="2800" dirty="0"/>
              <a:t>Who are </a:t>
            </a:r>
            <a:r>
              <a:rPr lang="en-US" sz="2800" dirty="0" smtClean="0"/>
              <a:t>the </a:t>
            </a:r>
            <a:r>
              <a:rPr lang="en-US" sz="2800" dirty="0"/>
              <a:t>safety partners?</a:t>
            </a:r>
          </a:p>
          <a:p>
            <a:r>
              <a:rPr lang="en-US" sz="2800" dirty="0"/>
              <a:t>How can we move toward zero?</a:t>
            </a:r>
          </a:p>
          <a:p>
            <a:endParaRPr lang="en-US" sz="2400" dirty="0"/>
          </a:p>
          <a:p>
            <a:endParaRPr lang="en-US" dirty="0"/>
          </a:p>
        </p:txBody>
      </p:sp>
      <p:pic>
        <p:nvPicPr>
          <p:cNvPr id="2050" name="Picture 2" descr="https://www.flhsmv.gov/wp-content/uploads/highwaydemos.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32848" y="4724400"/>
            <a:ext cx="2782551" cy="1861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74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315200" cy="717612"/>
          </a:xfrm>
        </p:spPr>
        <p:txBody>
          <a:bodyPr/>
          <a:lstStyle/>
          <a:p>
            <a:pPr algn="ctr"/>
            <a:r>
              <a:rPr lang="en-US" dirty="0"/>
              <a:t>Quantifying the Obvious</a:t>
            </a:r>
          </a:p>
        </p:txBody>
      </p:sp>
      <p:sp>
        <p:nvSpPr>
          <p:cNvPr id="3" name="Content Placeholder 2"/>
          <p:cNvSpPr>
            <a:spLocks noGrp="1"/>
          </p:cNvSpPr>
          <p:nvPr>
            <p:ph idx="1"/>
          </p:nvPr>
        </p:nvSpPr>
        <p:spPr>
          <a:xfrm>
            <a:off x="838200" y="1066800"/>
            <a:ext cx="7315200" cy="5486400"/>
          </a:xfrm>
        </p:spPr>
        <p:txBody>
          <a:bodyPr>
            <a:normAutofit fontScale="92500" lnSpcReduction="20000"/>
          </a:bodyPr>
          <a:lstStyle/>
          <a:p>
            <a:endParaRPr lang="en-US" sz="2400" dirty="0"/>
          </a:p>
          <a:p>
            <a:r>
              <a:rPr lang="en-US" sz="2600" dirty="0"/>
              <a:t>In 2010 NASDPTS conferees adopted a resolution establishing the first Stop Arm Violation Survey</a:t>
            </a:r>
          </a:p>
          <a:p>
            <a:r>
              <a:rPr lang="en-US" sz="2600" dirty="0"/>
              <a:t>Goal was to quantify anecdotal evidence that motorists were frequently passing stopped school buses illegally </a:t>
            </a:r>
          </a:p>
          <a:p>
            <a:r>
              <a:rPr lang="en-US" sz="2600" dirty="0"/>
              <a:t>National survey was to expand on prior state surveys (e.g., Florida and North Carolina)</a:t>
            </a:r>
          </a:p>
          <a:p>
            <a:r>
              <a:rPr lang="en-US" sz="2600" dirty="0"/>
              <a:t>States instructed to have drivers report illegal passing incidents during a one-day “snapshot” in the spring</a:t>
            </a:r>
          </a:p>
          <a:p>
            <a:r>
              <a:rPr lang="en-US" sz="2600" dirty="0"/>
              <a:t>NASDPTS established the standard reporting form  and procedures</a:t>
            </a:r>
          </a:p>
          <a:p>
            <a:r>
              <a:rPr lang="en-US" sz="2600" dirty="0"/>
              <a:t>Data collected was intentionally minimal--drivers were cautioned that attention to safety of students during loading and unloading was priority number one</a:t>
            </a:r>
          </a:p>
          <a:p>
            <a:endParaRPr lang="en-US" dirty="0"/>
          </a:p>
          <a:p>
            <a:endParaRPr lang="en-US" dirty="0"/>
          </a:p>
        </p:txBody>
      </p:sp>
    </p:spTree>
    <p:extLst>
      <p:ext uri="{BB962C8B-B14F-4D97-AF65-F5344CB8AC3E}">
        <p14:creationId xmlns:p14="http://schemas.microsoft.com/office/powerpoint/2010/main" val="189119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1" y="457200"/>
            <a:ext cx="4695518"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84344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229600" cy="838200"/>
          </a:xfrm>
        </p:spPr>
        <p:txBody>
          <a:bodyPr>
            <a:normAutofit/>
          </a:bodyPr>
          <a:lstStyle/>
          <a:p>
            <a:pPr algn="ctr"/>
            <a:r>
              <a:rPr lang="en-US" dirty="0"/>
              <a:t>NASDPTS Illegal Passing Survey</a:t>
            </a:r>
          </a:p>
        </p:txBody>
      </p:sp>
      <p:sp>
        <p:nvSpPr>
          <p:cNvPr id="3" name="Content Placeholder 2"/>
          <p:cNvSpPr>
            <a:spLocks noGrp="1"/>
          </p:cNvSpPr>
          <p:nvPr>
            <p:ph idx="1"/>
          </p:nvPr>
        </p:nvSpPr>
        <p:spPr>
          <a:xfrm>
            <a:off x="457200" y="3200400"/>
            <a:ext cx="8153400" cy="3276600"/>
          </a:xfrm>
        </p:spPr>
        <p:txBody>
          <a:bodyPr>
            <a:normAutofit fontScale="70000" lnSpcReduction="20000"/>
          </a:bodyPr>
          <a:lstStyle/>
          <a:p>
            <a:r>
              <a:rPr lang="en-US" sz="4000" dirty="0"/>
              <a:t>Completed annually since 2011 to document incidence of this well known safety threat</a:t>
            </a:r>
          </a:p>
          <a:p>
            <a:r>
              <a:rPr lang="en-US" sz="4000" dirty="0"/>
              <a:t>2016 survey results:</a:t>
            </a:r>
          </a:p>
          <a:p>
            <a:pPr lvl="1"/>
            <a:r>
              <a:rPr lang="en-US" sz="4000" dirty="0"/>
              <a:t>96K </a:t>
            </a:r>
            <a:r>
              <a:rPr lang="en-US" sz="4000" dirty="0" smtClean="0"/>
              <a:t>school bus drivers </a:t>
            </a:r>
            <a:r>
              <a:rPr lang="en-US" sz="4000" dirty="0"/>
              <a:t>in 33 states, plus DC, participated</a:t>
            </a:r>
          </a:p>
          <a:p>
            <a:pPr lvl="1"/>
            <a:r>
              <a:rPr lang="en-US" sz="4000" dirty="0"/>
              <a:t>74K motorists illegally passed stopped buses</a:t>
            </a:r>
          </a:p>
          <a:p>
            <a:r>
              <a:rPr lang="en-US" sz="4000" dirty="0"/>
              <a:t>Complete results available at http://www.nasdpts.org/StopArm/index.html</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800" y="1295400"/>
            <a:ext cx="1907187" cy="1283739"/>
          </a:xfrm>
          <a:prstGeom prst="rect">
            <a:avLst/>
          </a:prstGeom>
        </p:spPr>
      </p:pic>
    </p:spTree>
    <p:extLst>
      <p:ext uri="{BB962C8B-B14F-4D97-AF65-F5344CB8AC3E}">
        <p14:creationId xmlns:p14="http://schemas.microsoft.com/office/powerpoint/2010/main" val="214237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7938" y="365126"/>
            <a:ext cx="4787412" cy="1325563"/>
          </a:xfrm>
        </p:spPr>
        <p:txBody>
          <a:bodyPr/>
          <a:lstStyle/>
          <a:p>
            <a:r>
              <a:rPr lang="en-US" dirty="0"/>
              <a:t>Multi-year Summary</a:t>
            </a:r>
          </a:p>
        </p:txBody>
      </p:sp>
      <p:sp>
        <p:nvSpPr>
          <p:cNvPr id="3" name="Slide Number Placeholder 2"/>
          <p:cNvSpPr>
            <a:spLocks noGrp="1"/>
          </p:cNvSpPr>
          <p:nvPr>
            <p:ph type="sldNum" sz="quarter" idx="12"/>
          </p:nvPr>
        </p:nvSpPr>
        <p:spPr/>
        <p:txBody>
          <a:bodyPr/>
          <a:lstStyle/>
          <a:p>
            <a:pPr>
              <a:defRPr/>
            </a:pPr>
            <a:fld id="{6A1B7F23-A030-41CD-B3B7-A3C7E51F7680}" type="slidenum">
              <a:rPr lang="en-US" smtClean="0"/>
              <a:pPr>
                <a:defRPr/>
              </a:pPr>
              <a:t>7</a:t>
            </a:fld>
            <a:endParaRPr lang="en-US" dirty="0"/>
          </a:p>
        </p:txBody>
      </p:sp>
      <p:pic>
        <p:nvPicPr>
          <p:cNvPr id="4" name="Picture 3"/>
          <p:cNvPicPr>
            <a:picLocks noChangeAspect="1"/>
          </p:cNvPicPr>
          <p:nvPr/>
        </p:nvPicPr>
        <p:blipFill>
          <a:blip r:embed="rId2"/>
          <a:stretch>
            <a:fillRect/>
          </a:stretch>
        </p:blipFill>
        <p:spPr>
          <a:xfrm>
            <a:off x="665894" y="1682320"/>
            <a:ext cx="7812212" cy="3933034"/>
          </a:xfrm>
          <a:prstGeom prst="rect">
            <a:avLst/>
          </a:prstGeom>
        </p:spPr>
      </p:pic>
      <p:pic>
        <p:nvPicPr>
          <p:cNvPr id="7" name="Picture 6" descr="nasdpts w text-DOWNSIZED.jpg"/>
          <p:cNvPicPr/>
          <p:nvPr/>
        </p:nvPicPr>
        <p:blipFill>
          <a:blip r:embed="rId3" cstate="print"/>
          <a:stretch>
            <a:fillRect/>
          </a:stretch>
        </p:blipFill>
        <p:spPr>
          <a:xfrm>
            <a:off x="665894" y="496254"/>
            <a:ext cx="2548255" cy="1194435"/>
          </a:xfrm>
          <a:prstGeom prst="rect">
            <a:avLst/>
          </a:prstGeom>
        </p:spPr>
      </p:pic>
    </p:spTree>
    <p:extLst>
      <p:ext uri="{BB962C8B-B14F-4D97-AF65-F5344CB8AC3E}">
        <p14:creationId xmlns:p14="http://schemas.microsoft.com/office/powerpoint/2010/main" val="28010993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3400"/>
            <a:ext cx="7315200" cy="717612"/>
          </a:xfrm>
        </p:spPr>
        <p:txBody>
          <a:bodyPr/>
          <a:lstStyle/>
          <a:p>
            <a:pPr algn="ctr"/>
            <a:r>
              <a:rPr lang="en-US" dirty="0"/>
              <a:t>Survey Takeaways</a:t>
            </a:r>
          </a:p>
        </p:txBody>
      </p:sp>
      <p:sp>
        <p:nvSpPr>
          <p:cNvPr id="3" name="Content Placeholder 2"/>
          <p:cNvSpPr>
            <a:spLocks noGrp="1"/>
          </p:cNvSpPr>
          <p:nvPr>
            <p:ph idx="1"/>
          </p:nvPr>
        </p:nvSpPr>
        <p:spPr>
          <a:xfrm>
            <a:off x="457200" y="1524000"/>
            <a:ext cx="7772400" cy="4800599"/>
          </a:xfrm>
        </p:spPr>
        <p:txBody>
          <a:bodyPr>
            <a:normAutofit fontScale="92500" lnSpcReduction="10000"/>
          </a:bodyPr>
          <a:lstStyle/>
          <a:p>
            <a:r>
              <a:rPr lang="en-US" sz="2600" dirty="0"/>
              <a:t>Results unfortunately consistent over six years</a:t>
            </a:r>
          </a:p>
          <a:p>
            <a:r>
              <a:rPr lang="en-US" sz="2600" dirty="0"/>
              <a:t>About 20 percent of the nation’s school bus drivers participate</a:t>
            </a:r>
          </a:p>
          <a:p>
            <a:r>
              <a:rPr lang="en-US" sz="2600" dirty="0"/>
              <a:t>Just over half of states participate</a:t>
            </a:r>
          </a:p>
          <a:p>
            <a:r>
              <a:rPr lang="en-US" sz="2600" dirty="0"/>
              <a:t>AM and PM passes about equal</a:t>
            </a:r>
          </a:p>
          <a:p>
            <a:r>
              <a:rPr lang="en-US" sz="2600" dirty="0"/>
              <a:t>About 58% of passes from front, 42% from rear</a:t>
            </a:r>
          </a:p>
          <a:p>
            <a:r>
              <a:rPr lang="en-US" sz="2600" dirty="0" smtClean="0"/>
              <a:t>Equates </a:t>
            </a:r>
            <a:r>
              <a:rPr lang="en-US" sz="2600" dirty="0"/>
              <a:t>to over 13M per year</a:t>
            </a:r>
          </a:p>
          <a:p>
            <a:r>
              <a:rPr lang="en-US" sz="2400" dirty="0">
                <a:solidFill>
                  <a:srgbClr val="FFFF00"/>
                </a:solidFill>
              </a:rPr>
              <a:t>2% are on right side!</a:t>
            </a:r>
          </a:p>
          <a:p>
            <a:endParaRPr lang="en-US" sz="2400" dirty="0"/>
          </a:p>
          <a:p>
            <a:endParaRPr lang="en-US" sz="2400" dirty="0"/>
          </a:p>
          <a:p>
            <a:endParaRPr lang="en-US" sz="2400" dirty="0"/>
          </a:p>
          <a:p>
            <a:pPr marL="45720" indent="0">
              <a:buNone/>
            </a:pPr>
            <a:r>
              <a:rPr lang="en-US" sz="2400" dirty="0"/>
              <a:t> </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4495800"/>
            <a:ext cx="3352800" cy="2214717"/>
          </a:xfrm>
          <a:prstGeom prst="rect">
            <a:avLst/>
          </a:prstGeom>
        </p:spPr>
      </p:pic>
    </p:spTree>
    <p:extLst>
      <p:ext uri="{BB962C8B-B14F-4D97-AF65-F5344CB8AC3E}">
        <p14:creationId xmlns:p14="http://schemas.microsoft.com/office/powerpoint/2010/main" val="408153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315200" cy="925497"/>
          </a:xfrm>
        </p:spPr>
        <p:txBody>
          <a:bodyPr/>
          <a:lstStyle/>
          <a:p>
            <a:r>
              <a:rPr lang="en-US" dirty="0"/>
              <a:t>Right Side – Washington State</a:t>
            </a:r>
          </a:p>
        </p:txBody>
      </p:sp>
      <p:pic>
        <p:nvPicPr>
          <p:cNvPr id="5" name="GMA Report on SUV Right Side Pass-4-2015-Seattle.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3400" y="1295400"/>
            <a:ext cx="8451125" cy="4800600"/>
          </a:xfrm>
        </p:spPr>
      </p:pic>
    </p:spTree>
    <p:extLst>
      <p:ext uri="{BB962C8B-B14F-4D97-AF65-F5344CB8AC3E}">
        <p14:creationId xmlns:p14="http://schemas.microsoft.com/office/powerpoint/2010/main" val="29185951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Perspective</Template>
  <TotalTime>2049</TotalTime>
  <Words>952</Words>
  <Application>Microsoft Office PowerPoint</Application>
  <PresentationFormat>On-screen Show (4:3)</PresentationFormat>
  <Paragraphs>140</Paragraphs>
  <Slides>22</Slides>
  <Notes>1</Notes>
  <HiddenSlides>0</HiddenSlides>
  <MMClips>2</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Perspective</vt:lpstr>
      <vt:lpstr>Moving Toward Zero— Reducing Illegal Passing of School Buses</vt:lpstr>
      <vt:lpstr>National Association of State Directors of Pupil Transportation Services</vt:lpstr>
      <vt:lpstr>Illegal Passing—the Big Picture</vt:lpstr>
      <vt:lpstr>Quantifying the Obvious</vt:lpstr>
      <vt:lpstr>PowerPoint Presentation</vt:lpstr>
      <vt:lpstr>NASDPTS Illegal Passing Survey</vt:lpstr>
      <vt:lpstr>Multi-year Summary</vt:lpstr>
      <vt:lpstr>Survey Takeaways</vt:lpstr>
      <vt:lpstr>Right Side – Washington State</vt:lpstr>
      <vt:lpstr>PowerPoint Presentation</vt:lpstr>
      <vt:lpstr>Student Loading Zone Fatalities</vt:lpstr>
      <vt:lpstr>Kansas Survey 45-year Trends</vt:lpstr>
      <vt:lpstr>Survey of State Laws</vt:lpstr>
      <vt:lpstr>Loading Zone Safety</vt:lpstr>
      <vt:lpstr>Safety Countermeasures</vt:lpstr>
      <vt:lpstr>Safety Countermeasures</vt:lpstr>
      <vt:lpstr>Safety Countermeasures</vt:lpstr>
      <vt:lpstr>Gaps and Data Needs</vt:lpstr>
      <vt:lpstr>Model Policies, Best Practices </vt:lpstr>
      <vt:lpstr>PowerPoint Presentation</vt:lpstr>
      <vt:lpstr>Contact Info</vt:lpstr>
      <vt:lpstr>Contact Info</vt:lpstr>
    </vt:vector>
  </TitlesOfParts>
  <Company>National School Transportation Association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FMCSA Entry-Level Driver Training Advisory Committee</dc:title>
  <dc:creator>Ronna Weber</dc:creator>
  <cp:lastModifiedBy>Charlie Hood</cp:lastModifiedBy>
  <cp:revision>123</cp:revision>
  <cp:lastPrinted>2015-10-28T15:23:33Z</cp:lastPrinted>
  <dcterms:created xsi:type="dcterms:W3CDTF">2015-07-03T23:12:56Z</dcterms:created>
  <dcterms:modified xsi:type="dcterms:W3CDTF">2016-12-01T11:26:56Z</dcterms:modified>
</cp:coreProperties>
</file>